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930" r:id="rId4"/>
    <p:sldMasterId id="2147483991" r:id="rId5"/>
  </p:sldMasterIdLst>
  <p:notesMasterIdLst>
    <p:notesMasterId r:id="rId68"/>
  </p:notesMasterIdLst>
  <p:handoutMasterIdLst>
    <p:handoutMasterId r:id="rId69"/>
  </p:handoutMasterIdLst>
  <p:sldIdLst>
    <p:sldId id="351" r:id="rId6"/>
    <p:sldId id="960" r:id="rId7"/>
    <p:sldId id="1051" r:id="rId8"/>
    <p:sldId id="994" r:id="rId9"/>
    <p:sldId id="1024" r:id="rId10"/>
    <p:sldId id="1015" r:id="rId11"/>
    <p:sldId id="1061" r:id="rId12"/>
    <p:sldId id="1016" r:id="rId13"/>
    <p:sldId id="1017" r:id="rId14"/>
    <p:sldId id="1055" r:id="rId15"/>
    <p:sldId id="1058" r:id="rId16"/>
    <p:sldId id="1018" r:id="rId17"/>
    <p:sldId id="1019" r:id="rId18"/>
    <p:sldId id="1062" r:id="rId19"/>
    <p:sldId id="1020" r:id="rId20"/>
    <p:sldId id="1063" r:id="rId21"/>
    <p:sldId id="1021" r:id="rId22"/>
    <p:sldId id="1064" r:id="rId23"/>
    <p:sldId id="1036" r:id="rId24"/>
    <p:sldId id="1065" r:id="rId25"/>
    <p:sldId id="1023" r:id="rId26"/>
    <p:sldId id="1066" r:id="rId27"/>
    <p:sldId id="1052" r:id="rId28"/>
    <p:sldId id="1037" r:id="rId29"/>
    <p:sldId id="1067" r:id="rId30"/>
    <p:sldId id="1039" r:id="rId31"/>
    <p:sldId id="1068" r:id="rId32"/>
    <p:sldId id="1040" r:id="rId33"/>
    <p:sldId id="1069" r:id="rId34"/>
    <p:sldId id="1046" r:id="rId35"/>
    <p:sldId id="1070" r:id="rId36"/>
    <p:sldId id="1041" r:id="rId37"/>
    <p:sldId id="1071" r:id="rId38"/>
    <p:sldId id="1042" r:id="rId39"/>
    <p:sldId id="1072" r:id="rId40"/>
    <p:sldId id="1043" r:id="rId41"/>
    <p:sldId id="1073" r:id="rId42"/>
    <p:sldId id="1044" r:id="rId43"/>
    <p:sldId id="1074" r:id="rId44"/>
    <p:sldId id="1045" r:id="rId45"/>
    <p:sldId id="1075" r:id="rId46"/>
    <p:sldId id="1047" r:id="rId47"/>
    <p:sldId id="1059" r:id="rId48"/>
    <p:sldId id="1060" r:id="rId49"/>
    <p:sldId id="1076" r:id="rId50"/>
    <p:sldId id="1048" r:id="rId51"/>
    <p:sldId id="1049" r:id="rId52"/>
    <p:sldId id="1077" r:id="rId53"/>
    <p:sldId id="1029" r:id="rId54"/>
    <p:sldId id="1078" r:id="rId55"/>
    <p:sldId id="968" r:id="rId56"/>
    <p:sldId id="1079" r:id="rId57"/>
    <p:sldId id="1056" r:id="rId58"/>
    <p:sldId id="969" r:id="rId59"/>
    <p:sldId id="1038" r:id="rId60"/>
    <p:sldId id="1053" r:id="rId61"/>
    <p:sldId id="1057" r:id="rId62"/>
    <p:sldId id="1080" r:id="rId63"/>
    <p:sldId id="1054" r:id="rId64"/>
    <p:sldId id="972" r:id="rId65"/>
    <p:sldId id="1081" r:id="rId66"/>
    <p:sldId id="440" r:id="rId67"/>
  </p:sldIdLst>
  <p:sldSz cx="12192000" cy="6858000"/>
  <p:notesSz cx="6858000" cy="9144000"/>
  <p:defaultTextStyle>
    <a:defPPr>
      <a:defRPr lang="en-US"/>
    </a:defPPr>
    <a:lvl1pPr marL="0" algn="l" defTabSz="914240" rtl="0" eaLnBrk="1" latinLnBrk="0" hangingPunct="1">
      <a:defRPr sz="1800" kern="1200">
        <a:solidFill>
          <a:schemeClr val="tx1"/>
        </a:solidFill>
        <a:latin typeface="+mn-lt"/>
        <a:ea typeface="+mn-ea"/>
        <a:cs typeface="+mn-cs"/>
      </a:defRPr>
    </a:lvl1pPr>
    <a:lvl2pPr marL="457120" algn="l" defTabSz="914240" rtl="0" eaLnBrk="1" latinLnBrk="0" hangingPunct="1">
      <a:defRPr sz="1800" kern="1200">
        <a:solidFill>
          <a:schemeClr val="tx1"/>
        </a:solidFill>
        <a:latin typeface="+mn-lt"/>
        <a:ea typeface="+mn-ea"/>
        <a:cs typeface="+mn-cs"/>
      </a:defRPr>
    </a:lvl2pPr>
    <a:lvl3pPr marL="914240" algn="l" defTabSz="914240" rtl="0" eaLnBrk="1" latinLnBrk="0" hangingPunct="1">
      <a:defRPr sz="1800" kern="1200">
        <a:solidFill>
          <a:schemeClr val="tx1"/>
        </a:solidFill>
        <a:latin typeface="+mn-lt"/>
        <a:ea typeface="+mn-ea"/>
        <a:cs typeface="+mn-cs"/>
      </a:defRPr>
    </a:lvl3pPr>
    <a:lvl4pPr marL="1371360" algn="l" defTabSz="914240" rtl="0" eaLnBrk="1" latinLnBrk="0" hangingPunct="1">
      <a:defRPr sz="1800" kern="1200">
        <a:solidFill>
          <a:schemeClr val="tx1"/>
        </a:solidFill>
        <a:latin typeface="+mn-lt"/>
        <a:ea typeface="+mn-ea"/>
        <a:cs typeface="+mn-cs"/>
      </a:defRPr>
    </a:lvl4pPr>
    <a:lvl5pPr marL="1828480" algn="l" defTabSz="914240" rtl="0" eaLnBrk="1" latinLnBrk="0" hangingPunct="1">
      <a:defRPr sz="1800" kern="1200">
        <a:solidFill>
          <a:schemeClr val="tx1"/>
        </a:solidFill>
        <a:latin typeface="+mn-lt"/>
        <a:ea typeface="+mn-ea"/>
        <a:cs typeface="+mn-cs"/>
      </a:defRPr>
    </a:lvl5pPr>
    <a:lvl6pPr marL="2285600" algn="l" defTabSz="914240" rtl="0" eaLnBrk="1" latinLnBrk="0" hangingPunct="1">
      <a:defRPr sz="1800" kern="1200">
        <a:solidFill>
          <a:schemeClr val="tx1"/>
        </a:solidFill>
        <a:latin typeface="+mn-lt"/>
        <a:ea typeface="+mn-ea"/>
        <a:cs typeface="+mn-cs"/>
      </a:defRPr>
    </a:lvl6pPr>
    <a:lvl7pPr marL="2742720" algn="l" defTabSz="914240" rtl="0" eaLnBrk="1" latinLnBrk="0" hangingPunct="1">
      <a:defRPr sz="1800" kern="1200">
        <a:solidFill>
          <a:schemeClr val="tx1"/>
        </a:solidFill>
        <a:latin typeface="+mn-lt"/>
        <a:ea typeface="+mn-ea"/>
        <a:cs typeface="+mn-cs"/>
      </a:defRPr>
    </a:lvl7pPr>
    <a:lvl8pPr marL="3199840" algn="l" defTabSz="914240" rtl="0" eaLnBrk="1" latinLnBrk="0" hangingPunct="1">
      <a:defRPr sz="1800" kern="1200">
        <a:solidFill>
          <a:schemeClr val="tx1"/>
        </a:solidFill>
        <a:latin typeface="+mn-lt"/>
        <a:ea typeface="+mn-ea"/>
        <a:cs typeface="+mn-cs"/>
      </a:defRPr>
    </a:lvl8pPr>
    <a:lvl9pPr marL="3656960" algn="l" defTabSz="91424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177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7E7"/>
    <a:srgbClr val="A21820"/>
    <a:srgbClr val="171C2D"/>
    <a:srgbClr val="F5811F"/>
    <a:srgbClr val="045C99"/>
    <a:srgbClr val="EB1C23"/>
    <a:srgbClr val="7F7F7F"/>
    <a:srgbClr val="0C0C0C"/>
    <a:srgbClr val="00B2BA"/>
    <a:srgbClr val="8D91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73" autoAdjust="0"/>
    <p:restoredTop sz="94694"/>
  </p:normalViewPr>
  <p:slideViewPr>
    <p:cSldViewPr snapToGrid="0">
      <p:cViewPr varScale="1">
        <p:scale>
          <a:sx n="81" d="100"/>
          <a:sy n="81" d="100"/>
        </p:scale>
        <p:origin x="883" y="48"/>
      </p:cViewPr>
      <p:guideLst>
        <p:guide orient="horz" pos="2160"/>
        <p:guide pos="3840"/>
        <p:guide orient="horz" pos="1776"/>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notesMaster" Target="notesMasters/notesMaster1.xml"/><Relationship Id="rId7" Type="http://schemas.openxmlformats.org/officeDocument/2006/relationships/slide" Target="slides/slide2.xml"/><Relationship Id="rId71"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9EEC3C-A001-4107-B54E-3DA93EFF18E7}" type="datetimeFigureOut">
              <a:rPr lang="en-US" smtClean="0"/>
              <a:t>3/28/2022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6F9C473-A00E-481E-A6E8-16CFC626F8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16447F-F8B4-4CE6-9C1A-CBB4604770CA}" type="slidenum">
              <a:rPr lang="en-US" smtClean="0"/>
              <a:t>‹#›</a:t>
            </a:fld>
            <a:endParaRPr lang="en-US"/>
          </a:p>
        </p:txBody>
      </p:sp>
    </p:spTree>
    <p:extLst>
      <p:ext uri="{BB962C8B-B14F-4D97-AF65-F5344CB8AC3E}">
        <p14:creationId xmlns:p14="http://schemas.microsoft.com/office/powerpoint/2010/main" val="1929677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396E16B4-3FB2-4CDC-BEBF-CD70C72EF480}" type="datetimeFigureOut">
              <a:rPr lang="en-US" smtClean="0"/>
              <a:pPr/>
              <a:t>3/28/2022</a:t>
            </a:fld>
            <a:endParaRPr lang="en-US"/>
          </a:p>
        </p:txBody>
      </p:sp>
      <p:sp>
        <p:nvSpPr>
          <p:cNvPr id="4" name="Slide Image Placeholder 3"/>
          <p:cNvSpPr>
            <a:spLocks noGrp="1" noRot="1" noChangeAspect="1"/>
          </p:cNvSpPr>
          <p:nvPr>
            <p:ph type="sldImg" idx="2"/>
          </p:nvPr>
        </p:nvSpPr>
        <p:spPr>
          <a:xfrm>
            <a:off x="381000" y="8382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A9D42829-8409-4711-B36D-25AE5703B863}" type="slidenum">
              <a:rPr lang="en-US" smtClean="0"/>
              <a:pPr/>
              <a:t>‹#›</a:t>
            </a:fld>
            <a:endParaRPr lang="en-US"/>
          </a:p>
        </p:txBody>
      </p:sp>
    </p:spTree>
    <p:extLst>
      <p:ext uri="{BB962C8B-B14F-4D97-AF65-F5344CB8AC3E}">
        <p14:creationId xmlns:p14="http://schemas.microsoft.com/office/powerpoint/2010/main" val="3364622551"/>
      </p:ext>
    </p:extLst>
  </p:cSld>
  <p:clrMap bg1="lt1" tx1="dk1" bg2="lt2" tx2="dk2" accent1="accent1" accent2="accent2" accent3="accent3" accent4="accent4" accent5="accent5" accent6="accent6" hlink="hlink" folHlink="folHlink"/>
  <p:notesStyle>
    <a:lvl1pPr marL="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1pPr>
    <a:lvl2pPr marL="45712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2pPr>
    <a:lvl3pPr marL="91424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3pPr>
    <a:lvl4pPr marL="137136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4pPr>
    <a:lvl5pPr marL="1828480" algn="l" defTabSz="914240" rtl="0" eaLnBrk="1" latinLnBrk="0" hangingPunct="1">
      <a:defRPr sz="1600" kern="1200">
        <a:solidFill>
          <a:schemeClr val="tx1"/>
        </a:solidFill>
        <a:latin typeface="Arial" panose="020B0604020202020204" pitchFamily="34" charset="0"/>
        <a:ea typeface="+mn-ea"/>
        <a:cs typeface="Arial" panose="020B0604020202020204" pitchFamily="34" charset="0"/>
      </a:defRPr>
    </a:lvl5pPr>
    <a:lvl6pPr marL="2285600" algn="l" defTabSz="914240" rtl="0" eaLnBrk="1" latinLnBrk="0" hangingPunct="1">
      <a:defRPr sz="1200" kern="1200">
        <a:solidFill>
          <a:schemeClr val="tx1"/>
        </a:solidFill>
        <a:latin typeface="+mn-lt"/>
        <a:ea typeface="+mn-ea"/>
        <a:cs typeface="+mn-cs"/>
      </a:defRPr>
    </a:lvl6pPr>
    <a:lvl7pPr marL="2742720" algn="l" defTabSz="914240" rtl="0" eaLnBrk="1" latinLnBrk="0" hangingPunct="1">
      <a:defRPr sz="1200" kern="1200">
        <a:solidFill>
          <a:schemeClr val="tx1"/>
        </a:solidFill>
        <a:latin typeface="+mn-lt"/>
        <a:ea typeface="+mn-ea"/>
        <a:cs typeface="+mn-cs"/>
      </a:defRPr>
    </a:lvl7pPr>
    <a:lvl8pPr marL="3199840" algn="l" defTabSz="914240" rtl="0" eaLnBrk="1" latinLnBrk="0" hangingPunct="1">
      <a:defRPr sz="1200" kern="1200">
        <a:solidFill>
          <a:schemeClr val="tx1"/>
        </a:solidFill>
        <a:latin typeface="+mn-lt"/>
        <a:ea typeface="+mn-ea"/>
        <a:cs typeface="+mn-cs"/>
      </a:defRPr>
    </a:lvl8pPr>
    <a:lvl9pPr marL="3656960" algn="l" defTabSz="9142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709879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001961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Default offset mode in document is off, but in vits  command configuration is slave</a:t>
            </a:r>
          </a:p>
          <a:p>
            <a:r>
              <a:rPr lang="zh-CN" altLang="en-US" dirty="0"/>
              <a:t>测试后应该是</a:t>
            </a:r>
            <a:r>
              <a:rPr lang="en-US" altLang="zh-CN" dirty="0"/>
              <a:t>slave</a:t>
            </a:r>
            <a:r>
              <a:rPr lang="zh-CN" altLang="en-US" dirty="0"/>
              <a:t>，文档描述有误</a:t>
            </a:r>
            <a:endParaRPr lang="en-US" dirty="0"/>
          </a:p>
        </p:txBody>
      </p:sp>
    </p:spTree>
    <p:extLst>
      <p:ext uri="{BB962C8B-B14F-4D97-AF65-F5344CB8AC3E}">
        <p14:creationId xmlns:p14="http://schemas.microsoft.com/office/powerpoint/2010/main" val="29852824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Default offset mode in document is off, but in vits  command configuration is slave</a:t>
            </a:r>
          </a:p>
          <a:p>
            <a:r>
              <a:rPr lang="zh-CN" altLang="en-US" dirty="0"/>
              <a:t>测试后应该是</a:t>
            </a:r>
            <a:r>
              <a:rPr lang="en-US" altLang="zh-CN" dirty="0"/>
              <a:t>slave</a:t>
            </a:r>
            <a:r>
              <a:rPr lang="zh-CN" altLang="en-US" dirty="0"/>
              <a:t>，文档描述有误</a:t>
            </a:r>
            <a:endParaRPr lang="en-US" dirty="0"/>
          </a:p>
        </p:txBody>
      </p:sp>
    </p:spTree>
    <p:extLst>
      <p:ext uri="{BB962C8B-B14F-4D97-AF65-F5344CB8AC3E}">
        <p14:creationId xmlns:p14="http://schemas.microsoft.com/office/powerpoint/2010/main" val="29852824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538544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038524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such a table now</a:t>
            </a:r>
          </a:p>
        </p:txBody>
      </p:sp>
    </p:spTree>
    <p:extLst>
      <p:ext uri="{BB962C8B-B14F-4D97-AF65-F5344CB8AC3E}">
        <p14:creationId xmlns:p14="http://schemas.microsoft.com/office/powerpoint/2010/main" val="34567480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462745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46274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90242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17430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17430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Ug1399 Page 264 </a:t>
            </a:r>
            <a:r>
              <a:rPr lang="en-US" sz="1200" b="0" i="0" kern="1200" dirty="0">
                <a:solidFill>
                  <a:schemeClr val="tx1"/>
                </a:solidFill>
                <a:effectLst/>
                <a:latin typeface="Arial" charset="0"/>
                <a:ea typeface="+mn-ea"/>
                <a:cs typeface="+mn-cs"/>
              </a:rPr>
              <a:t>S_AXILITE and Port-Level Protocols</a:t>
            </a:r>
            <a:endParaRPr lang="en-US" dirty="0"/>
          </a:p>
        </p:txBody>
      </p:sp>
    </p:spTree>
    <p:extLst>
      <p:ext uri="{BB962C8B-B14F-4D97-AF65-F5344CB8AC3E}">
        <p14:creationId xmlns:p14="http://schemas.microsoft.com/office/powerpoint/2010/main" val="2027376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Ug1399 Page 264 </a:t>
            </a:r>
            <a:r>
              <a:rPr lang="en-US" sz="1200" b="0" i="0" kern="1200" dirty="0">
                <a:solidFill>
                  <a:schemeClr val="tx1"/>
                </a:solidFill>
                <a:effectLst/>
                <a:latin typeface="Arial" charset="0"/>
                <a:ea typeface="+mn-ea"/>
                <a:cs typeface="+mn-cs"/>
              </a:rPr>
              <a:t>S_AXILITE and Port-Level Protocols</a:t>
            </a:r>
            <a:endParaRPr lang="en-US" dirty="0"/>
          </a:p>
        </p:txBody>
      </p:sp>
    </p:spTree>
    <p:extLst>
      <p:ext uri="{BB962C8B-B14F-4D97-AF65-F5344CB8AC3E}">
        <p14:creationId xmlns:p14="http://schemas.microsoft.com/office/powerpoint/2010/main" val="20273765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Didn’t find match information </a:t>
            </a:r>
          </a:p>
        </p:txBody>
      </p:sp>
    </p:spTree>
    <p:extLst>
      <p:ext uri="{BB962C8B-B14F-4D97-AF65-F5344CB8AC3E}">
        <p14:creationId xmlns:p14="http://schemas.microsoft.com/office/powerpoint/2010/main" val="3469732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Didn’t find match information </a:t>
            </a:r>
          </a:p>
        </p:txBody>
      </p:sp>
    </p:spTree>
    <p:extLst>
      <p:ext uri="{BB962C8B-B14F-4D97-AF65-F5344CB8AC3E}">
        <p14:creationId xmlns:p14="http://schemas.microsoft.com/office/powerpoint/2010/main" val="34697321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001961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D36CB97-8324-8440-AF83-FDCF5C83423C}"/>
              </a:ext>
            </a:extLst>
          </p:cNvPr>
          <p:cNvSpPr/>
          <p:nvPr userDrawn="1"/>
        </p:nvSpPr>
        <p:spPr>
          <a:xfrm>
            <a:off x="10210800" y="6119691"/>
            <a:ext cx="1752600" cy="6621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1">
            <a:extLst>
              <a:ext uri="{FF2B5EF4-FFF2-40B4-BE49-F238E27FC236}">
                <a16:creationId xmlns:a16="http://schemas.microsoft.com/office/drawing/2014/main" id="{92695751-8148-D44C-819F-19AC107A8E9D}"/>
              </a:ext>
            </a:extLst>
          </p:cNvPr>
          <p:cNvSpPr>
            <a:spLocks noGrp="1"/>
          </p:cNvSpPr>
          <p:nvPr>
            <p:ph type="title" hasCustomPrompt="1"/>
          </p:nvPr>
        </p:nvSpPr>
        <p:spPr>
          <a:xfrm>
            <a:off x="579121" y="2700534"/>
            <a:ext cx="8945879" cy="975360"/>
          </a:xfrm>
        </p:spPr>
        <p:txBody>
          <a:bodyPr/>
          <a:lstStyle>
            <a:lvl1pPr>
              <a:defRPr sz="4400"/>
            </a:lvl1pPr>
          </a:lstStyle>
          <a:p>
            <a:pPr>
              <a:lnSpc>
                <a:spcPct val="85000"/>
              </a:lnSpc>
            </a:pPr>
            <a:r>
              <a:rPr lang="en-US">
                <a:solidFill>
                  <a:schemeClr val="tx1"/>
                </a:solidFill>
              </a:rPr>
              <a:t>Presentation Title</a:t>
            </a:r>
          </a:p>
        </p:txBody>
      </p:sp>
      <p:sp>
        <p:nvSpPr>
          <p:cNvPr id="32" name="Name, Title, Date">
            <a:extLst>
              <a:ext uri="{FF2B5EF4-FFF2-40B4-BE49-F238E27FC236}">
                <a16:creationId xmlns:a16="http://schemas.microsoft.com/office/drawing/2014/main" id="{2396738D-B05F-FC45-B1A8-82AA1CB933D0}"/>
              </a:ext>
            </a:extLst>
          </p:cNvPr>
          <p:cNvSpPr>
            <a:spLocks noGrp="1"/>
          </p:cNvSpPr>
          <p:nvPr>
            <p:ph type="subTitle" idx="1" hasCustomPrompt="1"/>
          </p:nvPr>
        </p:nvSpPr>
        <p:spPr>
          <a:xfrm>
            <a:off x="579121" y="4490866"/>
            <a:ext cx="7417990" cy="1092607"/>
          </a:xfrm>
        </p:spPr>
        <p:txBody>
          <a:bodyPr wrap="square">
            <a:spAutoFit/>
          </a:bodyPr>
          <a:lstStyle>
            <a:lvl1pPr marL="0" indent="0" algn="l">
              <a:spcBef>
                <a:spcPts val="300"/>
              </a:spcBef>
              <a:buNone/>
              <a:defRPr lang="en-US" sz="2000" b="0" i="0" kern="1200" baseline="0" dirty="0">
                <a:solidFill>
                  <a:schemeClr val="tx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Name</a:t>
            </a:r>
          </a:p>
          <a:p>
            <a:r>
              <a:rPr lang="en-US"/>
              <a:t>Title</a:t>
            </a:r>
          </a:p>
          <a:p>
            <a:r>
              <a:rPr lang="en-US"/>
              <a:t>Date</a:t>
            </a:r>
          </a:p>
        </p:txBody>
      </p:sp>
      <p:pic>
        <p:nvPicPr>
          <p:cNvPr id="3" name="Picture 2">
            <a:extLst>
              <a:ext uri="{FF2B5EF4-FFF2-40B4-BE49-F238E27FC236}">
                <a16:creationId xmlns:a16="http://schemas.microsoft.com/office/drawing/2014/main" id="{E2C59811-BED7-2645-B53F-2ABD7993559A}"/>
              </a:ext>
            </a:extLst>
          </p:cNvPr>
          <p:cNvPicPr>
            <a:picLocks noChangeAspect="1"/>
          </p:cNvPicPr>
          <p:nvPr userDrawn="1"/>
        </p:nvPicPr>
        <p:blipFill>
          <a:blip r:embed="rId2"/>
          <a:stretch>
            <a:fillRect/>
          </a:stretch>
        </p:blipFill>
        <p:spPr>
          <a:xfrm>
            <a:off x="693414" y="498870"/>
            <a:ext cx="1092729" cy="676787"/>
          </a:xfrm>
          <a:prstGeom prst="rect">
            <a:avLst/>
          </a:prstGeom>
        </p:spPr>
      </p:pic>
    </p:spTree>
    <p:extLst>
      <p:ext uri="{BB962C8B-B14F-4D97-AF65-F5344CB8AC3E}">
        <p14:creationId xmlns:p14="http://schemas.microsoft.com/office/powerpoint/2010/main" val="32732465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and Content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idx="1"/>
          </p:nvPr>
        </p:nvSpPr>
        <p:spPr>
          <a:xfrm>
            <a:off x="647700" y="1463040"/>
            <a:ext cx="10515600" cy="4759404"/>
          </a:xfrm>
        </p:spPr>
        <p:txBody>
          <a:bodyPr/>
          <a:lstStyle>
            <a:lvl1pPr>
              <a:defRPr>
                <a:solidFill>
                  <a:schemeClr val="tx1"/>
                </a:solidFill>
              </a:defRPr>
            </a:lvl1pPr>
            <a:lvl2pPr>
              <a:defRPr>
                <a:solidFill>
                  <a:schemeClr val="tx1"/>
                </a:solidFill>
              </a:defRPr>
            </a:lvl2pPr>
            <a:lvl3pPr>
              <a:defRPr sz="1600">
                <a:solidFill>
                  <a:schemeClr val="tx1"/>
                </a:solidFill>
              </a:defRPr>
            </a:lvl3pPr>
            <a:lvl4pPr>
              <a:defRPr sz="1400">
                <a:solidFill>
                  <a:schemeClr val="tx1"/>
                </a:solidFill>
              </a:defRPr>
            </a:lvl4pPr>
            <a:lvl5pPr>
              <a:tabLst>
                <a:tab pos="2626525" algn="l"/>
              </a:tabLst>
              <a:defRPr sz="14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9" name="Slide Number Placeholder 8"/>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2727925078"/>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Only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8" name="Slide Number Placeholder 7"/>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2057324331"/>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wo Content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sz="half" idx="1"/>
          </p:nvPr>
        </p:nvSpPr>
        <p:spPr>
          <a:xfrm>
            <a:off x="621793" y="1463042"/>
            <a:ext cx="5181600" cy="4835843"/>
          </a:xfrm>
        </p:spPr>
        <p:txBody>
          <a:bodyPr/>
          <a:lstStyle>
            <a:lvl1pPr>
              <a:defRPr sz="1799">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5955793" y="1463042"/>
            <a:ext cx="5181600" cy="4835843"/>
          </a:xfrm>
        </p:spPr>
        <p:txBody>
          <a:bodyPr/>
          <a:lstStyle>
            <a:lvl1pPr>
              <a:defRPr sz="1799">
                <a:solidFill>
                  <a:schemeClr val="tx1"/>
                </a:solidFill>
              </a:defRPr>
            </a:lvl1pPr>
            <a:lvl2pPr>
              <a:defRPr sz="1600">
                <a:solidFill>
                  <a:schemeClr val="tx1"/>
                </a:solidFill>
              </a:defRPr>
            </a:lvl2pPr>
            <a:lvl3pPr>
              <a:defRPr sz="1799">
                <a:solidFill>
                  <a:schemeClr val="tx1"/>
                </a:solidFill>
              </a:defRPr>
            </a:lvl3pPr>
            <a:lvl4pPr>
              <a:defRPr sz="1600">
                <a:solidFill>
                  <a:schemeClr val="tx1"/>
                </a:solidFill>
              </a:defRPr>
            </a:lvl4pPr>
            <a:lvl5pPr>
              <a:defRPr sz="16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9" name="Slide Number Placeholder 8"/>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1944915461"/>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3" name="Name, Title, Date"/>
          <p:cNvSpPr>
            <a:spLocks noGrp="1"/>
          </p:cNvSpPr>
          <p:nvPr>
            <p:ph type="subTitle" idx="1" hasCustomPrompt="1"/>
          </p:nvPr>
        </p:nvSpPr>
        <p:spPr>
          <a:xfrm>
            <a:off x="872570" y="4513635"/>
            <a:ext cx="7417990" cy="1092607"/>
          </a:xfrm>
        </p:spPr>
        <p:txBody>
          <a:bodyPr wrap="square">
            <a:spAutoFit/>
          </a:bodyPr>
          <a:lstStyle>
            <a:lvl1pPr marL="0" indent="0" algn="l">
              <a:spcBef>
                <a:spcPts val="300"/>
              </a:spcBef>
              <a:buNone/>
              <a:defRPr lang="en-US" sz="1999" b="0" i="0" kern="1200" baseline="0" dirty="0">
                <a:solidFill>
                  <a:schemeClr val="tx1"/>
                </a:solidFill>
                <a:latin typeface="Arial" charset="0"/>
                <a:ea typeface="Arial" charset="0"/>
                <a:cs typeface="Arial"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Name</a:t>
            </a:r>
          </a:p>
          <a:p>
            <a:r>
              <a:rPr lang="en-US" dirty="0"/>
              <a:t>Title</a:t>
            </a:r>
          </a:p>
          <a:p>
            <a:r>
              <a:rPr lang="en-US" dirty="0"/>
              <a:t>Date</a:t>
            </a:r>
          </a:p>
        </p:txBody>
      </p:sp>
      <p:sp>
        <p:nvSpPr>
          <p:cNvPr id="2" name="Title 1"/>
          <p:cNvSpPr>
            <a:spLocks noGrp="1"/>
          </p:cNvSpPr>
          <p:nvPr>
            <p:ph type="ctrTitle" hasCustomPrompt="1"/>
          </p:nvPr>
        </p:nvSpPr>
        <p:spPr>
          <a:xfrm>
            <a:off x="872570" y="2122996"/>
            <a:ext cx="7417990" cy="707886"/>
          </a:xfrm>
        </p:spPr>
        <p:txBody>
          <a:bodyPr wrap="square" anchor="t">
            <a:spAutoFit/>
          </a:bodyPr>
          <a:lstStyle>
            <a:lvl1pPr marL="0" algn="l" defTabSz="914126" rtl="0" eaLnBrk="1" latinLnBrk="0" hangingPunct="1">
              <a:lnSpc>
                <a:spcPct val="100000"/>
              </a:lnSpc>
              <a:spcBef>
                <a:spcPct val="0"/>
              </a:spcBef>
              <a:buNone/>
              <a:defRPr lang="en-US" sz="3999" b="1" i="0" kern="1200" baseline="0" dirty="0">
                <a:solidFill>
                  <a:schemeClr val="tx1"/>
                </a:solidFill>
                <a:latin typeface="Arial" charset="0"/>
                <a:ea typeface="+mj-ea"/>
                <a:cs typeface="Arial" charset="0"/>
              </a:defRPr>
            </a:lvl1pPr>
          </a:lstStyle>
          <a:p>
            <a:r>
              <a:rPr lang="en-US" dirty="0"/>
              <a:t>Presentation Title</a:t>
            </a:r>
          </a:p>
        </p:txBody>
      </p:sp>
      <p:sp>
        <p:nvSpPr>
          <p:cNvPr id="10" name="object 6"/>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8" name="object 6">
            <a:extLst>
              <a:ext uri="{FF2B5EF4-FFF2-40B4-BE49-F238E27FC236}">
                <a16:creationId xmlns:a16="http://schemas.microsoft.com/office/drawing/2014/main" id="{F6833D8A-D81B-AA4D-BC0C-B9F9B99BDC1F}"/>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13" name="object 6">
            <a:extLst>
              <a:ext uri="{FF2B5EF4-FFF2-40B4-BE49-F238E27FC236}">
                <a16:creationId xmlns:a16="http://schemas.microsoft.com/office/drawing/2014/main" id="{6DC90665-93DD-BA43-AEB2-9473ED9E14A5}"/>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17" name="object 6">
            <a:extLst>
              <a:ext uri="{FF2B5EF4-FFF2-40B4-BE49-F238E27FC236}">
                <a16:creationId xmlns:a16="http://schemas.microsoft.com/office/drawing/2014/main" id="{B1B3D47F-2C53-4E4B-A632-F9836852D486}"/>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6" name="Rectangle 5"/>
          <p:cNvSpPr/>
          <p:nvPr/>
        </p:nvSpPr>
        <p:spPr>
          <a:xfrm>
            <a:off x="10832950" y="6443472"/>
            <a:ext cx="1176170" cy="371856"/>
          </a:xfrm>
          <a:prstGeom prst="rect">
            <a:avLst/>
          </a:prstGeom>
          <a:solidFill>
            <a:srgbClr val="161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20" name="Picture 19" descr="ww.png">
            <a:extLst>
              <a:ext uri="{FF2B5EF4-FFF2-40B4-BE49-F238E27FC236}">
                <a16:creationId xmlns:a16="http://schemas.microsoft.com/office/drawing/2014/main" id="{BD515A1B-E781-9542-B11E-020D7530B53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3185"/>
          <a:stretch/>
        </p:blipFill>
        <p:spPr>
          <a:xfrm>
            <a:off x="8912570" y="-1"/>
            <a:ext cx="3279430" cy="6858001"/>
          </a:xfrm>
          <a:prstGeom prst="rect">
            <a:avLst/>
          </a:prstGeom>
        </p:spPr>
      </p:pic>
      <p:sp>
        <p:nvSpPr>
          <p:cNvPr id="18" name="object 6">
            <a:extLst>
              <a:ext uri="{FF2B5EF4-FFF2-40B4-BE49-F238E27FC236}">
                <a16:creationId xmlns:a16="http://schemas.microsoft.com/office/drawing/2014/main" id="{30CB90D7-B2ED-5F4B-9C4A-4C5F388B6601}"/>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22" name="object 6">
            <a:extLst>
              <a:ext uri="{FF2B5EF4-FFF2-40B4-BE49-F238E27FC236}">
                <a16:creationId xmlns:a16="http://schemas.microsoft.com/office/drawing/2014/main" id="{B3322536-4D68-4C45-93CB-EBED08E3CB52}"/>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5" name="Picture 4">
            <a:extLst>
              <a:ext uri="{FF2B5EF4-FFF2-40B4-BE49-F238E27FC236}">
                <a16:creationId xmlns:a16="http://schemas.microsoft.com/office/drawing/2014/main" id="{A2289EF4-0CD0-CE40-B328-01966A945EE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
        <p:nvSpPr>
          <p:cNvPr id="14" name="object 6">
            <a:extLst>
              <a:ext uri="{FF2B5EF4-FFF2-40B4-BE49-F238E27FC236}">
                <a16:creationId xmlns:a16="http://schemas.microsoft.com/office/drawing/2014/main" id="{8C16838A-F495-2546-9F44-BF6397F12E0C}"/>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15" name="Picture 14">
            <a:extLst>
              <a:ext uri="{FF2B5EF4-FFF2-40B4-BE49-F238E27FC236}">
                <a16:creationId xmlns:a16="http://schemas.microsoft.com/office/drawing/2014/main" id="{3D4E9A42-40D8-6146-BC40-79DAE6208D2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
        <p:nvSpPr>
          <p:cNvPr id="19" name="object 6">
            <a:extLst>
              <a:ext uri="{FF2B5EF4-FFF2-40B4-BE49-F238E27FC236}">
                <a16:creationId xmlns:a16="http://schemas.microsoft.com/office/drawing/2014/main" id="{2EF15590-5F1E-D542-BD85-EFD08C30A698}"/>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21" name="Picture 20">
            <a:extLst>
              <a:ext uri="{FF2B5EF4-FFF2-40B4-BE49-F238E27FC236}">
                <a16:creationId xmlns:a16="http://schemas.microsoft.com/office/drawing/2014/main" id="{67CB4086-1311-4B49-818E-1966244940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
        <p:nvSpPr>
          <p:cNvPr id="24" name="object 6">
            <a:extLst>
              <a:ext uri="{FF2B5EF4-FFF2-40B4-BE49-F238E27FC236}">
                <a16:creationId xmlns:a16="http://schemas.microsoft.com/office/drawing/2014/main" id="{F0122A65-85C0-6541-8107-BF11595575F3}"/>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25" name="Picture 24">
            <a:extLst>
              <a:ext uri="{FF2B5EF4-FFF2-40B4-BE49-F238E27FC236}">
                <a16:creationId xmlns:a16="http://schemas.microsoft.com/office/drawing/2014/main" id="{46713B90-AF64-CD41-A82E-7B206B39F34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Tree>
    <p:extLst>
      <p:ext uri="{BB962C8B-B14F-4D97-AF65-F5344CB8AC3E}">
        <p14:creationId xmlns:p14="http://schemas.microsoft.com/office/powerpoint/2010/main" val="2637101815"/>
      </p:ext>
    </p:extLst>
  </p:cSld>
  <p:clrMapOvr>
    <a:overrideClrMapping bg1="dk1" tx1="lt1" bg2="dk2" tx2="lt2" accent1="accent1" accent2="accent2" accent3="accent3" accent4="accent4" accent5="accent5" accent6="accent6" hlink="hlink" folHlink="folHlink"/>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lide Layout (Custom Graphic)">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1F99C1-A850-AA46-A3A6-13755C4E5C56}"/>
              </a:ext>
            </a:extLst>
          </p:cNvPr>
          <p:cNvPicPr>
            <a:picLocks noChangeAspect="1"/>
          </p:cNvPicPr>
          <p:nvPr/>
        </p:nvPicPr>
        <p:blipFill>
          <a:blip r:embed="rId2">
            <a:alphaModFix amt="10000"/>
            <a:extLst>
              <a:ext uri="{28A0092B-C50C-407E-A947-70E740481C1C}">
                <a14:useLocalDpi xmlns:a14="http://schemas.microsoft.com/office/drawing/2010/main" val="0"/>
              </a:ext>
            </a:extLst>
          </a:blip>
          <a:stretch>
            <a:fillRect/>
          </a:stretch>
        </p:blipFill>
        <p:spPr>
          <a:xfrm>
            <a:off x="1" y="-36231"/>
            <a:ext cx="8384875" cy="6894231"/>
          </a:xfrm>
          <a:prstGeom prst="rect">
            <a:avLst/>
          </a:prstGeom>
        </p:spPr>
      </p:pic>
      <p:sp>
        <p:nvSpPr>
          <p:cNvPr id="13" name="Title 1"/>
          <p:cNvSpPr>
            <a:spLocks noGrp="1"/>
          </p:cNvSpPr>
          <p:nvPr>
            <p:ph type="ctrTitle" hasCustomPrompt="1"/>
          </p:nvPr>
        </p:nvSpPr>
        <p:spPr>
          <a:xfrm>
            <a:off x="872570" y="2122996"/>
            <a:ext cx="6259750" cy="757130"/>
          </a:xfrm>
        </p:spPr>
        <p:txBody>
          <a:bodyPr anchor="t">
            <a:normAutofit/>
          </a:bodyPr>
          <a:lstStyle>
            <a:lvl1pPr marL="0" algn="l" defTabSz="914126" rtl="0" eaLnBrk="1" latinLnBrk="0" hangingPunct="1">
              <a:lnSpc>
                <a:spcPct val="100000"/>
              </a:lnSpc>
              <a:spcBef>
                <a:spcPct val="0"/>
              </a:spcBef>
              <a:buNone/>
              <a:defRPr lang="en-US" sz="3999" b="1" i="0" kern="1200" baseline="0" dirty="0">
                <a:solidFill>
                  <a:schemeClr val="tx1"/>
                </a:solidFill>
                <a:latin typeface="Arial" charset="0"/>
                <a:ea typeface="+mj-ea"/>
                <a:cs typeface="Arial" charset="0"/>
              </a:defRPr>
            </a:lvl1pPr>
          </a:lstStyle>
          <a:p>
            <a:r>
              <a:rPr lang="en-US" dirty="0"/>
              <a:t>Presentation Title</a:t>
            </a:r>
          </a:p>
        </p:txBody>
      </p:sp>
      <p:sp>
        <p:nvSpPr>
          <p:cNvPr id="12" name="Name, Title, Date"/>
          <p:cNvSpPr>
            <a:spLocks noGrp="1"/>
          </p:cNvSpPr>
          <p:nvPr>
            <p:ph type="subTitle" idx="1" hasCustomPrompt="1"/>
          </p:nvPr>
        </p:nvSpPr>
        <p:spPr>
          <a:xfrm>
            <a:off x="872570" y="4513635"/>
            <a:ext cx="4877066" cy="1092607"/>
          </a:xfrm>
        </p:spPr>
        <p:txBody>
          <a:bodyPr>
            <a:normAutofit/>
          </a:bodyPr>
          <a:lstStyle>
            <a:lvl1pPr marL="0" indent="0" algn="l">
              <a:spcBef>
                <a:spcPts val="300"/>
              </a:spcBef>
              <a:buNone/>
              <a:defRPr lang="en-US" sz="1999" b="0" i="0" kern="1200" baseline="0" dirty="0">
                <a:solidFill>
                  <a:schemeClr val="tx1"/>
                </a:solidFill>
                <a:latin typeface="Arial" charset="0"/>
                <a:ea typeface="Arial" charset="0"/>
                <a:cs typeface="Arial"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Name</a:t>
            </a:r>
          </a:p>
          <a:p>
            <a:r>
              <a:rPr lang="en-US" dirty="0"/>
              <a:t>Title</a:t>
            </a:r>
          </a:p>
          <a:p>
            <a:r>
              <a:rPr lang="en-US" dirty="0"/>
              <a:t>Date</a:t>
            </a:r>
          </a:p>
        </p:txBody>
      </p:sp>
      <p:sp>
        <p:nvSpPr>
          <p:cNvPr id="14" name="object 6"/>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16" name="object 6">
            <a:extLst>
              <a:ext uri="{FF2B5EF4-FFF2-40B4-BE49-F238E27FC236}">
                <a16:creationId xmlns:a16="http://schemas.microsoft.com/office/drawing/2014/main" id="{79F46B48-C01A-1340-8C6B-DA07FABAAD3F}"/>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20" name="object 6">
            <a:extLst>
              <a:ext uri="{FF2B5EF4-FFF2-40B4-BE49-F238E27FC236}">
                <a16:creationId xmlns:a16="http://schemas.microsoft.com/office/drawing/2014/main" id="{529EC48C-88EC-4F48-B6BB-B7BB27D37DBD}"/>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24" name="object 6">
            <a:extLst>
              <a:ext uri="{FF2B5EF4-FFF2-40B4-BE49-F238E27FC236}">
                <a16:creationId xmlns:a16="http://schemas.microsoft.com/office/drawing/2014/main" id="{14E96798-EC8B-FA4C-AC7D-DE75AF3811AF}"/>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23" name="Rectangle 22"/>
          <p:cNvSpPr/>
          <p:nvPr/>
        </p:nvSpPr>
        <p:spPr>
          <a:xfrm>
            <a:off x="10832950" y="6443472"/>
            <a:ext cx="1176170" cy="371856"/>
          </a:xfrm>
          <a:prstGeom prst="rect">
            <a:avLst/>
          </a:prstGeom>
          <a:solidFill>
            <a:srgbClr val="161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25" name="Picture 24" descr="ww.png">
            <a:extLst>
              <a:ext uri="{FF2B5EF4-FFF2-40B4-BE49-F238E27FC236}">
                <a16:creationId xmlns:a16="http://schemas.microsoft.com/office/drawing/2014/main" id="{6CB568A7-486F-7E43-8841-829B657830D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3185"/>
          <a:stretch/>
        </p:blipFill>
        <p:spPr>
          <a:xfrm>
            <a:off x="8912570" y="-1"/>
            <a:ext cx="3279430" cy="6858001"/>
          </a:xfrm>
          <a:prstGeom prst="rect">
            <a:avLst/>
          </a:prstGeom>
        </p:spPr>
      </p:pic>
      <p:sp>
        <p:nvSpPr>
          <p:cNvPr id="26" name="object 6">
            <a:extLst>
              <a:ext uri="{FF2B5EF4-FFF2-40B4-BE49-F238E27FC236}">
                <a16:creationId xmlns:a16="http://schemas.microsoft.com/office/drawing/2014/main" id="{55A0589D-3199-824F-BB2E-0165FD1B46B8}"/>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30" name="object 6">
            <a:extLst>
              <a:ext uri="{FF2B5EF4-FFF2-40B4-BE49-F238E27FC236}">
                <a16:creationId xmlns:a16="http://schemas.microsoft.com/office/drawing/2014/main" id="{4AB8CBEA-6665-9A4C-BAFF-830C38095BF8}"/>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32" name="Picture 31">
            <a:extLst>
              <a:ext uri="{FF2B5EF4-FFF2-40B4-BE49-F238E27FC236}">
                <a16:creationId xmlns:a16="http://schemas.microsoft.com/office/drawing/2014/main" id="{BBC7CEB1-422C-D04C-9AF5-6F9B7A7142B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
        <p:nvSpPr>
          <p:cNvPr id="15" name="object 6">
            <a:extLst>
              <a:ext uri="{FF2B5EF4-FFF2-40B4-BE49-F238E27FC236}">
                <a16:creationId xmlns:a16="http://schemas.microsoft.com/office/drawing/2014/main" id="{C6EFF017-BB71-2946-8429-D5C445CE839E}"/>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17" name="Picture 16">
            <a:extLst>
              <a:ext uri="{FF2B5EF4-FFF2-40B4-BE49-F238E27FC236}">
                <a16:creationId xmlns:a16="http://schemas.microsoft.com/office/drawing/2014/main" id="{CD59F683-89D6-C24E-B6D3-272BC62A268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
        <p:nvSpPr>
          <p:cNvPr id="18" name="object 6">
            <a:extLst>
              <a:ext uri="{FF2B5EF4-FFF2-40B4-BE49-F238E27FC236}">
                <a16:creationId xmlns:a16="http://schemas.microsoft.com/office/drawing/2014/main" id="{BCF7B235-4328-1747-AC5E-57DC6D753214}"/>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19" name="Picture 18">
            <a:extLst>
              <a:ext uri="{FF2B5EF4-FFF2-40B4-BE49-F238E27FC236}">
                <a16:creationId xmlns:a16="http://schemas.microsoft.com/office/drawing/2014/main" id="{6A880B90-D46C-0D44-8AFE-4A062DD38A7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
        <p:nvSpPr>
          <p:cNvPr id="21" name="object 6">
            <a:extLst>
              <a:ext uri="{FF2B5EF4-FFF2-40B4-BE49-F238E27FC236}">
                <a16:creationId xmlns:a16="http://schemas.microsoft.com/office/drawing/2014/main" id="{EC8AB604-7AB0-AA4A-8D3F-975F013C2F51}"/>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22" name="Picture 21">
            <a:extLst>
              <a:ext uri="{FF2B5EF4-FFF2-40B4-BE49-F238E27FC236}">
                <a16:creationId xmlns:a16="http://schemas.microsoft.com/office/drawing/2014/main" id="{4D0C4FA3-D3E2-BF43-880D-3DA206335E1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Tree>
    <p:extLst>
      <p:ext uri="{BB962C8B-B14F-4D97-AF65-F5344CB8AC3E}">
        <p14:creationId xmlns:p14="http://schemas.microsoft.com/office/powerpoint/2010/main" val="2492908962"/>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Agenda Slide">
    <p:bg>
      <p:bgPr>
        <a:solidFill>
          <a:schemeClr val="bg2"/>
        </a:solidFill>
        <a:effectLst/>
      </p:bgPr>
    </p:bg>
    <p:spTree>
      <p:nvGrpSpPr>
        <p:cNvPr id="1" name=""/>
        <p:cNvGrpSpPr/>
        <p:nvPr/>
      </p:nvGrpSpPr>
      <p:grpSpPr>
        <a:xfrm>
          <a:off x="0" y="0"/>
          <a:ext cx="0" cy="0"/>
          <a:chOff x="0" y="0"/>
          <a:chExt cx="0" cy="0"/>
        </a:xfrm>
      </p:grpSpPr>
      <p:sp>
        <p:nvSpPr>
          <p:cNvPr id="10" name="object 6"/>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11" name="Picture 10" descr="ww.png"/>
          <p:cNvPicPr>
            <a:picLocks noChangeAspect="1"/>
          </p:cNvPicPr>
          <p:nvPr/>
        </p:nvPicPr>
        <p:blipFill rotWithShape="1">
          <a:blip r:embed="rId2" cstate="print">
            <a:extLst>
              <a:ext uri="{28A0092B-C50C-407E-A947-70E740481C1C}">
                <a14:useLocalDpi xmlns:a14="http://schemas.microsoft.com/office/drawing/2010/main" val="0"/>
              </a:ext>
            </a:extLst>
          </a:blip>
          <a:srcRect b="3185"/>
          <a:stretch/>
        </p:blipFill>
        <p:spPr>
          <a:xfrm>
            <a:off x="8912570" y="2"/>
            <a:ext cx="3279430" cy="6858001"/>
          </a:xfrm>
          <a:prstGeom prst="rect">
            <a:avLst/>
          </a:prstGeom>
        </p:spPr>
      </p:pic>
      <p:sp>
        <p:nvSpPr>
          <p:cNvPr id="7" name="Title 1">
            <a:extLst>
              <a:ext uri="{FF2B5EF4-FFF2-40B4-BE49-F238E27FC236}">
                <a16:creationId xmlns:a16="http://schemas.microsoft.com/office/drawing/2014/main" id="{E89E807F-F94B-F442-B5BC-972820E2E7DF}"/>
              </a:ext>
            </a:extLst>
          </p:cNvPr>
          <p:cNvSpPr>
            <a:spLocks noGrp="1"/>
          </p:cNvSpPr>
          <p:nvPr>
            <p:ph type="title" hasCustomPrompt="1"/>
          </p:nvPr>
        </p:nvSpPr>
        <p:spPr>
          <a:xfrm>
            <a:off x="621793" y="210312"/>
            <a:ext cx="10541508" cy="502920"/>
          </a:xfrm>
        </p:spPr>
        <p:txBody>
          <a:bodyPr/>
          <a:lstStyle>
            <a:lvl1pPr>
              <a:defRPr/>
            </a:lvl1pPr>
          </a:lstStyle>
          <a:p>
            <a:r>
              <a:rPr lang="en-US" dirty="0"/>
              <a:t>Agenda Slide</a:t>
            </a:r>
          </a:p>
        </p:txBody>
      </p:sp>
      <p:sp>
        <p:nvSpPr>
          <p:cNvPr id="8" name="Content Placeholder 2">
            <a:extLst>
              <a:ext uri="{FF2B5EF4-FFF2-40B4-BE49-F238E27FC236}">
                <a16:creationId xmlns:a16="http://schemas.microsoft.com/office/drawing/2014/main" id="{9A49FD6F-DB7C-B74F-8B28-DE0F77ACFB62}"/>
              </a:ext>
            </a:extLst>
          </p:cNvPr>
          <p:cNvSpPr>
            <a:spLocks noGrp="1"/>
          </p:cNvSpPr>
          <p:nvPr>
            <p:ph idx="1" hasCustomPrompt="1"/>
          </p:nvPr>
        </p:nvSpPr>
        <p:spPr>
          <a:xfrm>
            <a:off x="647700" y="1463040"/>
            <a:ext cx="10515600" cy="4759404"/>
          </a:xfrm>
        </p:spPr>
        <p:txBody>
          <a:bodyPr>
            <a:normAutofit/>
          </a:bodyPr>
          <a:lstStyle>
            <a:lvl1pPr>
              <a:lnSpc>
                <a:spcPct val="150000"/>
              </a:lnSpc>
              <a:defRPr sz="2799" b="0" baseline="0">
                <a:solidFill>
                  <a:schemeClr val="tx1"/>
                </a:solidFill>
              </a:defRPr>
            </a:lvl1pPr>
            <a:lvl2pPr>
              <a:defRPr>
                <a:solidFill>
                  <a:schemeClr val="accent3">
                    <a:lumMod val="50000"/>
                  </a:schemeClr>
                </a:solidFill>
              </a:defRPr>
            </a:lvl2pPr>
            <a:lvl3pPr>
              <a:defRPr sz="1600">
                <a:solidFill>
                  <a:schemeClr val="accent3">
                    <a:lumMod val="50000"/>
                  </a:schemeClr>
                </a:solidFill>
              </a:defRPr>
            </a:lvl3pPr>
            <a:lvl4pPr>
              <a:defRPr sz="1400">
                <a:solidFill>
                  <a:schemeClr val="accent3">
                    <a:lumMod val="50000"/>
                  </a:schemeClr>
                </a:solidFill>
              </a:defRPr>
            </a:lvl4pPr>
            <a:lvl5pPr>
              <a:tabLst>
                <a:tab pos="2626525" algn="l"/>
              </a:tabLst>
              <a:defRPr sz="1400">
                <a:solidFill>
                  <a:schemeClr val="accent3">
                    <a:lumMod val="50000"/>
                  </a:schemeClr>
                </a:solidFill>
              </a:defRPr>
            </a:lvl5pPr>
          </a:lstStyle>
          <a:p>
            <a:pPr lvl="0"/>
            <a:r>
              <a:rPr lang="en-US" dirty="0"/>
              <a:t>Agenda Item 1</a:t>
            </a:r>
          </a:p>
          <a:p>
            <a:pPr lvl="0"/>
            <a:r>
              <a:rPr lang="en-US" dirty="0"/>
              <a:t>Agenda Item 2</a:t>
            </a:r>
          </a:p>
          <a:p>
            <a:pPr lvl="0"/>
            <a:r>
              <a:rPr lang="en-US" dirty="0"/>
              <a:t>Agenda Item 3</a:t>
            </a:r>
          </a:p>
          <a:p>
            <a:pPr lvl="0"/>
            <a:r>
              <a:rPr lang="en-US" dirty="0"/>
              <a:t>Agenda Item 4</a:t>
            </a:r>
          </a:p>
        </p:txBody>
      </p:sp>
      <p:sp>
        <p:nvSpPr>
          <p:cNvPr id="9" name="Slide Number Placeholder 8">
            <a:extLst>
              <a:ext uri="{FF2B5EF4-FFF2-40B4-BE49-F238E27FC236}">
                <a16:creationId xmlns:a16="http://schemas.microsoft.com/office/drawing/2014/main" id="{94FEC80D-D41B-2941-AA64-3734E35A7DC4}"/>
              </a:ext>
            </a:extLst>
          </p:cNvPr>
          <p:cNvSpPr>
            <a:spLocks noGrp="1"/>
          </p:cNvSpPr>
          <p:nvPr>
            <p:ph type="sldNum" sz="quarter" idx="10"/>
          </p:nvPr>
        </p:nvSpPr>
        <p:spPr>
          <a:xfrm>
            <a:off x="647700" y="6356352"/>
            <a:ext cx="2743200" cy="365125"/>
          </a:xfrm>
        </p:spPr>
        <p:txBody>
          <a:bodyPr/>
          <a:lstStyle/>
          <a:p>
            <a:r>
              <a:rPr lang="en-US"/>
              <a:t>&gt;&gt; </a:t>
            </a:r>
            <a:fld id="{626C978B-826E-438C-909A-E9C381D3FF04}" type="slidenum">
              <a:rPr lang="en-US" smtClean="0"/>
              <a:pPr/>
              <a:t>‹#›</a:t>
            </a:fld>
            <a:endParaRPr lang="en-US" dirty="0"/>
          </a:p>
        </p:txBody>
      </p:sp>
      <p:sp>
        <p:nvSpPr>
          <p:cNvPr id="14" name="object 6">
            <a:extLst>
              <a:ext uri="{FF2B5EF4-FFF2-40B4-BE49-F238E27FC236}">
                <a16:creationId xmlns:a16="http://schemas.microsoft.com/office/drawing/2014/main" id="{4ED245F3-5FE2-8B4D-AEBC-08059B7700D5}"/>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19" name="object 6">
            <a:extLst>
              <a:ext uri="{FF2B5EF4-FFF2-40B4-BE49-F238E27FC236}">
                <a16:creationId xmlns:a16="http://schemas.microsoft.com/office/drawing/2014/main" id="{EEB66CA7-5B90-DE44-B07F-CDF1B056C556}"/>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23" name="object 6">
            <a:extLst>
              <a:ext uri="{FF2B5EF4-FFF2-40B4-BE49-F238E27FC236}">
                <a16:creationId xmlns:a16="http://schemas.microsoft.com/office/drawing/2014/main" id="{9C841668-2641-8344-93D0-BFAF1E0B06C9}"/>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27" name="object 6">
            <a:extLst>
              <a:ext uri="{FF2B5EF4-FFF2-40B4-BE49-F238E27FC236}">
                <a16:creationId xmlns:a16="http://schemas.microsoft.com/office/drawing/2014/main" id="{F5A8D482-5528-2243-9F47-5B9C75E8D18E}"/>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31" name="object 6">
            <a:extLst>
              <a:ext uri="{FF2B5EF4-FFF2-40B4-BE49-F238E27FC236}">
                <a16:creationId xmlns:a16="http://schemas.microsoft.com/office/drawing/2014/main" id="{01786C18-A62A-8D40-BE6D-E91ED01BEB52}"/>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35" name="Picture 34">
            <a:extLst>
              <a:ext uri="{FF2B5EF4-FFF2-40B4-BE49-F238E27FC236}">
                <a16:creationId xmlns:a16="http://schemas.microsoft.com/office/drawing/2014/main" id="{5D2F0128-2932-DB49-BB4F-4E6C92A36F9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89131" y="6515519"/>
            <a:ext cx="950976" cy="192980"/>
          </a:xfrm>
          <a:prstGeom prst="rect">
            <a:avLst/>
          </a:prstGeom>
        </p:spPr>
      </p:pic>
      <p:sp>
        <p:nvSpPr>
          <p:cNvPr id="15" name="object 6">
            <a:extLst>
              <a:ext uri="{FF2B5EF4-FFF2-40B4-BE49-F238E27FC236}">
                <a16:creationId xmlns:a16="http://schemas.microsoft.com/office/drawing/2014/main" id="{C4518266-97F4-5E48-8B44-08654EC29691}"/>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17" name="Picture 16">
            <a:extLst>
              <a:ext uri="{FF2B5EF4-FFF2-40B4-BE49-F238E27FC236}">
                <a16:creationId xmlns:a16="http://schemas.microsoft.com/office/drawing/2014/main" id="{0BDBBB27-6F71-7C43-BFA5-6B2E8E1AC9A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89131" y="6515519"/>
            <a:ext cx="950976" cy="192980"/>
          </a:xfrm>
          <a:prstGeom prst="rect">
            <a:avLst/>
          </a:prstGeom>
        </p:spPr>
      </p:pic>
      <p:sp>
        <p:nvSpPr>
          <p:cNvPr id="18" name="object 6">
            <a:extLst>
              <a:ext uri="{FF2B5EF4-FFF2-40B4-BE49-F238E27FC236}">
                <a16:creationId xmlns:a16="http://schemas.microsoft.com/office/drawing/2014/main" id="{33854958-1BAD-BE47-ACAC-E9903DAE90C1}"/>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21" name="Picture 20">
            <a:extLst>
              <a:ext uri="{FF2B5EF4-FFF2-40B4-BE49-F238E27FC236}">
                <a16:creationId xmlns:a16="http://schemas.microsoft.com/office/drawing/2014/main" id="{98B423B7-B99A-5744-8625-DC905867261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89131" y="6515519"/>
            <a:ext cx="950976" cy="192980"/>
          </a:xfrm>
          <a:prstGeom prst="rect">
            <a:avLst/>
          </a:prstGeom>
        </p:spPr>
      </p:pic>
      <p:sp>
        <p:nvSpPr>
          <p:cNvPr id="22" name="object 6">
            <a:extLst>
              <a:ext uri="{FF2B5EF4-FFF2-40B4-BE49-F238E27FC236}">
                <a16:creationId xmlns:a16="http://schemas.microsoft.com/office/drawing/2014/main" id="{838CE688-24EB-EF4C-8127-F226875D5747}"/>
              </a:ext>
            </a:extLst>
          </p:cNvPr>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pic>
        <p:nvPicPr>
          <p:cNvPr id="25" name="Picture 24">
            <a:extLst>
              <a:ext uri="{FF2B5EF4-FFF2-40B4-BE49-F238E27FC236}">
                <a16:creationId xmlns:a16="http://schemas.microsoft.com/office/drawing/2014/main" id="{B76E6D9E-81DB-064A-A067-E1DB17AB7C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89131" y="6515519"/>
            <a:ext cx="950976" cy="192980"/>
          </a:xfrm>
          <a:prstGeom prst="rect">
            <a:avLst/>
          </a:prstGeom>
        </p:spPr>
      </p:pic>
      <p:sp>
        <p:nvSpPr>
          <p:cNvPr id="20" name="TextBox 19">
            <a:extLst>
              <a:ext uri="{FF2B5EF4-FFF2-40B4-BE49-F238E27FC236}">
                <a16:creationId xmlns:a16="http://schemas.microsoft.com/office/drawing/2014/main" id="{D3A67041-8E23-4B8B-93A4-4EEDCC81A490}"/>
              </a:ext>
            </a:extLst>
          </p:cNvPr>
          <p:cNvSpPr txBox="1"/>
          <p:nvPr userDrawn="1"/>
        </p:nvSpPr>
        <p:spPr>
          <a:xfrm>
            <a:off x="4665505" y="6579166"/>
            <a:ext cx="2860988" cy="24622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altLang="zh-CN" sz="1000" dirty="0"/>
              <a:t>© Copyright 2018 Xilinx</a:t>
            </a:r>
          </a:p>
        </p:txBody>
      </p:sp>
    </p:spTree>
    <p:extLst>
      <p:ext uri="{BB962C8B-B14F-4D97-AF65-F5344CB8AC3E}">
        <p14:creationId xmlns:p14="http://schemas.microsoft.com/office/powerpoint/2010/main" val="3023979228"/>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idx="1"/>
          </p:nvPr>
        </p:nvSpPr>
        <p:spPr>
          <a:xfrm>
            <a:off x="647700" y="1463040"/>
            <a:ext cx="10515600" cy="4759404"/>
          </a:xfrm>
        </p:spPr>
        <p:txBody>
          <a:bodyPr/>
          <a:lstStyle>
            <a:lvl1pPr>
              <a:defRPr>
                <a:solidFill>
                  <a:schemeClr val="tx1"/>
                </a:solidFill>
              </a:defRPr>
            </a:lvl1pPr>
            <a:lvl2pPr>
              <a:defRPr>
                <a:solidFill>
                  <a:schemeClr val="tx1"/>
                </a:solidFill>
              </a:defRPr>
            </a:lvl2pPr>
            <a:lvl3pPr>
              <a:defRPr sz="1600">
                <a:solidFill>
                  <a:schemeClr val="tx1"/>
                </a:solidFill>
              </a:defRPr>
            </a:lvl3pPr>
            <a:lvl4pPr>
              <a:defRPr sz="1400">
                <a:solidFill>
                  <a:schemeClr val="tx1"/>
                </a:solidFill>
              </a:defRPr>
            </a:lvl4pPr>
            <a:lvl5pPr>
              <a:tabLst>
                <a:tab pos="2626525" algn="l"/>
              </a:tabLst>
              <a:defRPr sz="14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9" name="Slide Number Placeholder 8"/>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pic>
        <p:nvPicPr>
          <p:cNvPr id="5" name="Picture 4" descr="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17001" y="0"/>
            <a:ext cx="3175000" cy="6858000"/>
          </a:xfrm>
          <a:prstGeom prst="rect">
            <a:avLst/>
          </a:prstGeom>
        </p:spPr>
      </p:pic>
    </p:spTree>
    <p:extLst>
      <p:ext uri="{BB962C8B-B14F-4D97-AF65-F5344CB8AC3E}">
        <p14:creationId xmlns:p14="http://schemas.microsoft.com/office/powerpoint/2010/main" val="3610694709"/>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ntent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idx="1"/>
          </p:nvPr>
        </p:nvSpPr>
        <p:spPr>
          <a:xfrm>
            <a:off x="647700" y="1463040"/>
            <a:ext cx="10515600" cy="4759404"/>
          </a:xfrm>
        </p:spPr>
        <p:txBody>
          <a:bodyPr/>
          <a:lstStyle>
            <a:lvl1pPr>
              <a:defRPr>
                <a:solidFill>
                  <a:schemeClr val="tx1"/>
                </a:solidFill>
              </a:defRPr>
            </a:lvl1pPr>
            <a:lvl2pPr>
              <a:defRPr>
                <a:solidFill>
                  <a:schemeClr val="tx1"/>
                </a:solidFill>
              </a:defRPr>
            </a:lvl2pPr>
            <a:lvl3pPr>
              <a:defRPr sz="1600">
                <a:solidFill>
                  <a:schemeClr val="tx1"/>
                </a:solidFill>
              </a:defRPr>
            </a:lvl3pPr>
            <a:lvl4pPr>
              <a:defRPr sz="1400">
                <a:solidFill>
                  <a:schemeClr val="tx1"/>
                </a:solidFill>
              </a:defRPr>
            </a:lvl4pPr>
            <a:lvl5pPr>
              <a:tabLst>
                <a:tab pos="2626525" algn="l"/>
              </a:tabLst>
              <a:defRPr sz="14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9" name="Slide Number Placeholder 8"/>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1838303445"/>
      </p:ext>
    </p:extLst>
  </p:cSld>
  <p:clrMapOvr>
    <a:masterClrMapping/>
  </p:clrMapOvr>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bg2"/>
        </a:solidFill>
        <a:effectLst/>
      </p:bgPr>
    </p:bg>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872571" y="2971081"/>
            <a:ext cx="6727039" cy="761747"/>
          </a:xfrm>
        </p:spPr>
        <p:txBody>
          <a:bodyPr lIns="0" tIns="0" rIns="0" bIns="0" anchor="t">
            <a:noAutofit/>
          </a:bodyPr>
          <a:lstStyle>
            <a:lvl1pPr marL="0" algn="l" defTabSz="914126" rtl="0" eaLnBrk="1" latinLnBrk="0" hangingPunct="1">
              <a:lnSpc>
                <a:spcPct val="100000"/>
              </a:lnSpc>
              <a:spcBef>
                <a:spcPct val="0"/>
              </a:spcBef>
              <a:buNone/>
              <a:defRPr lang="en-US" sz="3599" b="1" i="0" kern="1200" baseline="0" dirty="0">
                <a:solidFill>
                  <a:schemeClr val="tx1"/>
                </a:solidFill>
                <a:latin typeface="Arial" charset="0"/>
                <a:ea typeface="+mj-ea"/>
                <a:cs typeface="Arial" charset="0"/>
              </a:defRPr>
            </a:lvl1pPr>
          </a:lstStyle>
          <a:p>
            <a:r>
              <a:rPr lang="en-US" dirty="0"/>
              <a:t>Insert Section Title Here</a:t>
            </a:r>
          </a:p>
        </p:txBody>
      </p:sp>
      <p:sp>
        <p:nvSpPr>
          <p:cNvPr id="24" name="Rectangle 23"/>
          <p:cNvSpPr/>
          <p:nvPr/>
        </p:nvSpPr>
        <p:spPr>
          <a:xfrm>
            <a:off x="10832950" y="6443472"/>
            <a:ext cx="1176170" cy="371856"/>
          </a:xfrm>
          <a:prstGeom prst="rect">
            <a:avLst/>
          </a:prstGeom>
          <a:solidFill>
            <a:srgbClr val="161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9" name="Right Triangle 18">
            <a:extLst>
              <a:ext uri="{FF2B5EF4-FFF2-40B4-BE49-F238E27FC236}">
                <a16:creationId xmlns:a16="http://schemas.microsoft.com/office/drawing/2014/main" id="{60FB99D6-8BE6-3843-87F0-1BF2F1338A6C}"/>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0" name="Right Triangle 19">
            <a:extLst>
              <a:ext uri="{FF2B5EF4-FFF2-40B4-BE49-F238E27FC236}">
                <a16:creationId xmlns:a16="http://schemas.microsoft.com/office/drawing/2014/main" id="{7E68A1B2-3ABC-9D4A-B378-06C02AF8EB0C}"/>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Right Triangle 5">
            <a:extLst>
              <a:ext uri="{FF2B5EF4-FFF2-40B4-BE49-F238E27FC236}">
                <a16:creationId xmlns:a16="http://schemas.microsoft.com/office/drawing/2014/main" id="{60184228-3525-514A-86C4-3C16B3BD697F}"/>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Right Triangle 6">
            <a:extLst>
              <a:ext uri="{FF2B5EF4-FFF2-40B4-BE49-F238E27FC236}">
                <a16:creationId xmlns:a16="http://schemas.microsoft.com/office/drawing/2014/main" id="{DB5B8B0E-1006-BC4A-9FBE-4C9A0F8CB908}"/>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Right Triangle 8">
            <a:extLst>
              <a:ext uri="{FF2B5EF4-FFF2-40B4-BE49-F238E27FC236}">
                <a16:creationId xmlns:a16="http://schemas.microsoft.com/office/drawing/2014/main" id="{CD6377F4-2164-4C47-B26D-2B2C92B343C5}"/>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ight Triangle 9">
            <a:extLst>
              <a:ext uri="{FF2B5EF4-FFF2-40B4-BE49-F238E27FC236}">
                <a16:creationId xmlns:a16="http://schemas.microsoft.com/office/drawing/2014/main" id="{50D1EABC-9772-9C41-B944-B07DB09ED607}"/>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ight Triangle 12">
            <a:extLst>
              <a:ext uri="{FF2B5EF4-FFF2-40B4-BE49-F238E27FC236}">
                <a16:creationId xmlns:a16="http://schemas.microsoft.com/office/drawing/2014/main" id="{CCEBED41-AE49-0A45-88A5-DA613F2CC363}"/>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ight Triangle 13">
            <a:extLst>
              <a:ext uri="{FF2B5EF4-FFF2-40B4-BE49-F238E27FC236}">
                <a16:creationId xmlns:a16="http://schemas.microsoft.com/office/drawing/2014/main" id="{1003DCE0-C55E-6448-AC1E-9D71F3EBB562}"/>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ight Triangle 15">
            <a:extLst>
              <a:ext uri="{FF2B5EF4-FFF2-40B4-BE49-F238E27FC236}">
                <a16:creationId xmlns:a16="http://schemas.microsoft.com/office/drawing/2014/main" id="{31979BB4-D02E-AE4E-A8A8-2A7A55AB79CA}"/>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ight Triangle 17">
            <a:extLst>
              <a:ext uri="{FF2B5EF4-FFF2-40B4-BE49-F238E27FC236}">
                <a16:creationId xmlns:a16="http://schemas.microsoft.com/office/drawing/2014/main" id="{A03168C6-AAF2-8A4D-AE31-BF4FFA4AA02E}"/>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ight Triangle 21">
            <a:extLst>
              <a:ext uri="{FF2B5EF4-FFF2-40B4-BE49-F238E27FC236}">
                <a16:creationId xmlns:a16="http://schemas.microsoft.com/office/drawing/2014/main" id="{0F9A8760-B4C4-654E-B224-4A478CF0477F}"/>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3" name="Right Triangle 22">
            <a:extLst>
              <a:ext uri="{FF2B5EF4-FFF2-40B4-BE49-F238E27FC236}">
                <a16:creationId xmlns:a16="http://schemas.microsoft.com/office/drawing/2014/main" id="{2227A6DD-EC13-EF49-9819-F92827EA4822}"/>
              </a:ext>
            </a:extLst>
          </p:cNvPr>
          <p:cNvSpPr/>
          <p:nvPr/>
        </p:nvSpPr>
        <p:spPr>
          <a:xfrm rot="10800000">
            <a:off x="7412966" y="0"/>
            <a:ext cx="4792936" cy="4792936"/>
          </a:xfrm>
          <a:prstGeom prst="r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7" name="Picture 16" descr="11.png"/>
          <p:cNvPicPr>
            <a:picLocks noChangeAspect="1"/>
          </p:cNvPicPr>
          <p:nvPr/>
        </p:nvPicPr>
        <p:blipFill rotWithShape="1">
          <a:blip r:embed="rId2" cstate="print">
            <a:alphaModFix amt="70000"/>
            <a:extLst>
              <a:ext uri="{28A0092B-C50C-407E-A947-70E740481C1C}">
                <a14:useLocalDpi xmlns:a14="http://schemas.microsoft.com/office/drawing/2010/main" val="0"/>
              </a:ext>
            </a:extLst>
          </a:blip>
          <a:srcRect t="-2013" b="2013"/>
          <a:stretch/>
        </p:blipFill>
        <p:spPr>
          <a:xfrm>
            <a:off x="9017001" y="0"/>
            <a:ext cx="3175000" cy="6858000"/>
          </a:xfrm>
          <a:prstGeom prst="rect">
            <a:avLst/>
          </a:prstGeom>
        </p:spPr>
      </p:pic>
      <p:pic>
        <p:nvPicPr>
          <p:cNvPr id="21" name="Picture 20">
            <a:extLst>
              <a:ext uri="{FF2B5EF4-FFF2-40B4-BE49-F238E27FC236}">
                <a16:creationId xmlns:a16="http://schemas.microsoft.com/office/drawing/2014/main" id="{DF656EFA-286F-5E4A-9F0B-E6DE9CBD22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Tree>
    <p:extLst>
      <p:ext uri="{BB962C8B-B14F-4D97-AF65-F5344CB8AC3E}">
        <p14:creationId xmlns:p14="http://schemas.microsoft.com/office/powerpoint/2010/main" val="1851144533"/>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ection Header (with Picture)">
    <p:bg>
      <p:bgPr>
        <a:solidFill>
          <a:schemeClr val="bg2"/>
        </a:solidFill>
        <a:effectLst/>
      </p:bgPr>
    </p:bg>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960121" y="2971081"/>
            <a:ext cx="5440678" cy="2686771"/>
          </a:xfrm>
        </p:spPr>
        <p:txBody>
          <a:bodyPr lIns="0" tIns="0" rIns="0" bIns="0" anchor="t">
            <a:noAutofit/>
          </a:bodyPr>
          <a:lstStyle>
            <a:lvl1pPr marL="0" algn="l" defTabSz="914126" rtl="0" eaLnBrk="1" latinLnBrk="0" hangingPunct="1">
              <a:lnSpc>
                <a:spcPct val="100000"/>
              </a:lnSpc>
              <a:spcBef>
                <a:spcPct val="0"/>
              </a:spcBef>
              <a:buNone/>
              <a:defRPr lang="en-US" sz="3599" b="1" i="0" kern="1200" baseline="0" dirty="0">
                <a:solidFill>
                  <a:schemeClr val="tx1"/>
                </a:solidFill>
                <a:latin typeface="Arial" charset="0"/>
                <a:ea typeface="+mj-ea"/>
                <a:cs typeface="Arial" charset="0"/>
              </a:defRPr>
            </a:lvl1pPr>
          </a:lstStyle>
          <a:p>
            <a:r>
              <a:rPr lang="en-US" dirty="0"/>
              <a:t>Insert Section Title Here</a:t>
            </a:r>
          </a:p>
        </p:txBody>
      </p:sp>
      <p:sp>
        <p:nvSpPr>
          <p:cNvPr id="13" name="Rectangle 12"/>
          <p:cNvSpPr/>
          <p:nvPr/>
        </p:nvSpPr>
        <p:spPr>
          <a:xfrm>
            <a:off x="10832950" y="6443472"/>
            <a:ext cx="1176170" cy="371856"/>
          </a:xfrm>
          <a:prstGeom prst="rect">
            <a:avLst/>
          </a:prstGeom>
          <a:solidFill>
            <a:srgbClr val="161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Right Triangle 2">
            <a:extLst>
              <a:ext uri="{FF2B5EF4-FFF2-40B4-BE49-F238E27FC236}">
                <a16:creationId xmlns:a16="http://schemas.microsoft.com/office/drawing/2014/main" id="{30B7BA82-6A86-384D-B04E-8D5191D59474}"/>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Right Triangle 6">
            <a:extLst>
              <a:ext uri="{FF2B5EF4-FFF2-40B4-BE49-F238E27FC236}">
                <a16:creationId xmlns:a16="http://schemas.microsoft.com/office/drawing/2014/main" id="{71A1DA86-877F-0F49-BEED-32E9369C39C3}"/>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Right Triangle 8">
            <a:extLst>
              <a:ext uri="{FF2B5EF4-FFF2-40B4-BE49-F238E27FC236}">
                <a16:creationId xmlns:a16="http://schemas.microsoft.com/office/drawing/2014/main" id="{E398C142-ECE9-DD49-BB91-2DA6D9B51231}"/>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Right Triangle 10">
            <a:extLst>
              <a:ext uri="{FF2B5EF4-FFF2-40B4-BE49-F238E27FC236}">
                <a16:creationId xmlns:a16="http://schemas.microsoft.com/office/drawing/2014/main" id="{228A73BA-1743-4F4E-913D-21292EC9018A}"/>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ight Triangle 13">
            <a:extLst>
              <a:ext uri="{FF2B5EF4-FFF2-40B4-BE49-F238E27FC236}">
                <a16:creationId xmlns:a16="http://schemas.microsoft.com/office/drawing/2014/main" id="{48DF7FB5-0303-8F4D-A597-E38379253F50}"/>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9" name="Right Triangle 18">
            <a:extLst>
              <a:ext uri="{FF2B5EF4-FFF2-40B4-BE49-F238E27FC236}">
                <a16:creationId xmlns:a16="http://schemas.microsoft.com/office/drawing/2014/main" id="{8BDABBB2-33CA-9440-B11D-5EAC9D5D4358}"/>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0" name="Right Triangle 19">
            <a:extLst>
              <a:ext uri="{FF2B5EF4-FFF2-40B4-BE49-F238E27FC236}">
                <a16:creationId xmlns:a16="http://schemas.microsoft.com/office/drawing/2014/main" id="{5CE9204F-1C73-5D4A-8857-934625F01F43}"/>
              </a:ext>
            </a:extLst>
          </p:cNvPr>
          <p:cNvSpPr/>
          <p:nvPr/>
        </p:nvSpPr>
        <p:spPr>
          <a:xfrm rot="10800000">
            <a:off x="7412966" y="0"/>
            <a:ext cx="4792936" cy="4792936"/>
          </a:xfrm>
          <a:prstGeom prst="r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Picture Placeholder 426"/>
          <p:cNvSpPr>
            <a:spLocks noGrp="1"/>
          </p:cNvSpPr>
          <p:nvPr>
            <p:ph type="pic" sz="quarter" idx="11"/>
          </p:nvPr>
        </p:nvSpPr>
        <p:spPr>
          <a:xfrm>
            <a:off x="6820346" y="1200150"/>
            <a:ext cx="4457700" cy="4457700"/>
          </a:xfrm>
          <a:solidFill>
            <a:schemeClr val="accent3"/>
          </a:solidFill>
        </p:spPr>
        <p:txBody>
          <a:bodyPr tIns="1371600" bIns="0" anchor="ctr" anchorCtr="0">
            <a:noAutofit/>
          </a:bodyPr>
          <a:lstStyle>
            <a:lvl1pPr algn="ctr">
              <a:defRPr sz="1350">
                <a:solidFill>
                  <a:schemeClr val="bg1"/>
                </a:solidFill>
              </a:defRPr>
            </a:lvl1pPr>
          </a:lstStyle>
          <a:p>
            <a:r>
              <a:rPr lang="en-US" altLang="zh-CN"/>
              <a:t>Click icon to add picture</a:t>
            </a:r>
            <a:endParaRPr lang="en-US" dirty="0"/>
          </a:p>
        </p:txBody>
      </p:sp>
    </p:spTree>
    <p:extLst>
      <p:ext uri="{BB962C8B-B14F-4D97-AF65-F5344CB8AC3E}">
        <p14:creationId xmlns:p14="http://schemas.microsoft.com/office/powerpoint/2010/main" val="440287394"/>
      </p:ext>
    </p:extLst>
  </p:cSld>
  <p:clrMapOvr>
    <a:overrideClrMapping bg1="dk1" tx1="lt1" bg2="dk2" tx2="lt2" accent1="accent1" accent2="accent2" accent3="accent3" accent4="accent4" accent5="accent5" accent6="accent6" hlink="hlink" folHlink="folHlink"/>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AD77-0876-4647-97DC-D93085BB1334}"/>
              </a:ext>
            </a:extLst>
          </p:cNvPr>
          <p:cNvSpPr>
            <a:spLocks noGrp="1"/>
          </p:cNvSpPr>
          <p:nvPr>
            <p:ph type="title" hasCustomPrompt="1"/>
          </p:nvPr>
        </p:nvSpPr>
        <p:spPr>
          <a:xfrm>
            <a:off x="579121" y="304800"/>
            <a:ext cx="7421878" cy="975360"/>
          </a:xfrm>
        </p:spPr>
        <p:txBody>
          <a:bodyPr/>
          <a:lstStyle>
            <a:lvl1pPr>
              <a:defRPr>
                <a:solidFill>
                  <a:schemeClr val="tx1"/>
                </a:solidFill>
              </a:defRPr>
            </a:lvl1pPr>
          </a:lstStyle>
          <a:p>
            <a:r>
              <a:rPr lang="en-US"/>
              <a:t>Agenda</a:t>
            </a:r>
          </a:p>
        </p:txBody>
      </p:sp>
      <p:sp>
        <p:nvSpPr>
          <p:cNvPr id="3" name="Slide Number Placeholder 2">
            <a:extLst>
              <a:ext uri="{FF2B5EF4-FFF2-40B4-BE49-F238E27FC236}">
                <a16:creationId xmlns:a16="http://schemas.microsoft.com/office/drawing/2014/main" id="{470F2BAF-0E03-9146-9CEF-EF57A7048199}"/>
              </a:ext>
            </a:extLst>
          </p:cNvPr>
          <p:cNvSpPr>
            <a:spLocks noGrp="1"/>
          </p:cNvSpPr>
          <p:nvPr>
            <p:ph type="sldNum" sz="quarter" idx="10"/>
          </p:nvPr>
        </p:nvSpPr>
        <p:spPr/>
        <p:txBody>
          <a:bodyPr/>
          <a:lstStyle>
            <a:lvl1pPr>
              <a:defRPr>
                <a:solidFill>
                  <a:schemeClr val="tx1"/>
                </a:solidFill>
              </a:defRPr>
            </a:lvl1pPr>
          </a:lstStyle>
          <a:p>
            <a:fld id="{626C978B-826E-438C-909A-E9C381D3FF04}" type="slidenum">
              <a:rPr lang="en-US" smtClean="0"/>
              <a:pPr/>
              <a:t>‹#›</a:t>
            </a:fld>
            <a:endParaRPr lang="en-US"/>
          </a:p>
        </p:txBody>
      </p:sp>
      <p:sp>
        <p:nvSpPr>
          <p:cNvPr id="6" name="Rectangle 5"/>
          <p:cNvSpPr/>
          <p:nvPr userDrawn="1"/>
        </p:nvSpPr>
        <p:spPr>
          <a:xfrm>
            <a:off x="1" y="0"/>
            <a:ext cx="12192000" cy="853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 name="Content Placeholder 2"/>
          <p:cNvSpPr>
            <a:spLocks noGrp="1"/>
          </p:cNvSpPr>
          <p:nvPr>
            <p:ph idx="1"/>
          </p:nvPr>
        </p:nvSpPr>
        <p:spPr>
          <a:xfrm>
            <a:off x="579120" y="1733296"/>
            <a:ext cx="7421879" cy="3753104"/>
          </a:xfrm>
        </p:spPr>
        <p:txBody>
          <a:bodyPr/>
          <a:lstStyle>
            <a:lvl1pPr>
              <a:defRPr>
                <a:solidFill>
                  <a:schemeClr val="tx1"/>
                </a:solidFill>
              </a:defRPr>
            </a:lvl1pPr>
          </a:lstStyle>
          <a:p>
            <a:r>
              <a:rPr lang="en-US"/>
              <a:t>Agenda Item 1</a:t>
            </a:r>
          </a:p>
          <a:p>
            <a:r>
              <a:rPr lang="en-US"/>
              <a:t>Agenda Item 2</a:t>
            </a:r>
          </a:p>
          <a:p>
            <a:r>
              <a:rPr lang="en-US"/>
              <a:t>Agenda Item 3</a:t>
            </a:r>
          </a:p>
          <a:p>
            <a:r>
              <a:rPr lang="en-US"/>
              <a:t>Agenda Item 4</a:t>
            </a:r>
          </a:p>
          <a:p>
            <a:r>
              <a:rPr lang="en-US"/>
              <a:t>Agenda Item 5</a:t>
            </a:r>
          </a:p>
          <a:p>
            <a:r>
              <a:rPr lang="en-US"/>
              <a:t>Agenda Item 6</a:t>
            </a:r>
          </a:p>
        </p:txBody>
      </p:sp>
    </p:spTree>
    <p:extLst>
      <p:ext uri="{BB962C8B-B14F-4D97-AF65-F5344CB8AC3E}">
        <p14:creationId xmlns:p14="http://schemas.microsoft.com/office/powerpoint/2010/main" val="1518320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sz="half" idx="1"/>
          </p:nvPr>
        </p:nvSpPr>
        <p:spPr>
          <a:xfrm>
            <a:off x="621793" y="1463042"/>
            <a:ext cx="5181600" cy="4835843"/>
          </a:xfrm>
        </p:spPr>
        <p:txBody>
          <a:bodyPr/>
          <a:lstStyle>
            <a:lvl1pPr>
              <a:defRPr sz="1799">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5955793" y="1463042"/>
            <a:ext cx="5181600" cy="4835843"/>
          </a:xfrm>
        </p:spPr>
        <p:txBody>
          <a:bodyPr/>
          <a:lstStyle>
            <a:lvl1pPr>
              <a:defRPr sz="1799">
                <a:solidFill>
                  <a:schemeClr val="tx1"/>
                </a:solidFill>
              </a:defRPr>
            </a:lvl1pPr>
            <a:lvl2pPr>
              <a:defRPr sz="1600">
                <a:solidFill>
                  <a:schemeClr val="tx1"/>
                </a:solidFill>
              </a:defRPr>
            </a:lvl2pPr>
            <a:lvl3pPr>
              <a:defRPr sz="1799">
                <a:solidFill>
                  <a:schemeClr val="tx1"/>
                </a:solidFill>
              </a:defRPr>
            </a:lvl3pPr>
            <a:lvl4pPr>
              <a:defRPr sz="1600">
                <a:solidFill>
                  <a:schemeClr val="tx1"/>
                </a:solidFill>
              </a:defRPr>
            </a:lvl4pPr>
            <a:lvl5pPr>
              <a:defRPr sz="16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9" name="Slide Number Placeholder 8"/>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pic>
        <p:nvPicPr>
          <p:cNvPr id="6" name="Picture 5" descr="1.png">
            <a:extLst>
              <a:ext uri="{FF2B5EF4-FFF2-40B4-BE49-F238E27FC236}">
                <a16:creationId xmlns:a16="http://schemas.microsoft.com/office/drawing/2014/main" id="{175C80C8-C178-9C4A-9F97-6978E22E311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17001" y="0"/>
            <a:ext cx="3175000" cy="6858000"/>
          </a:xfrm>
          <a:prstGeom prst="rect">
            <a:avLst/>
          </a:prstGeom>
        </p:spPr>
      </p:pic>
    </p:spTree>
    <p:extLst>
      <p:ext uri="{BB962C8B-B14F-4D97-AF65-F5344CB8AC3E}">
        <p14:creationId xmlns:p14="http://schemas.microsoft.com/office/powerpoint/2010/main" val="4168272505"/>
      </p:ext>
    </p:extLst>
  </p:cSld>
  <p:clrMapOvr>
    <a:masterClrMapping/>
  </p:clrMapOvr>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wo Content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sz="half" idx="1"/>
          </p:nvPr>
        </p:nvSpPr>
        <p:spPr>
          <a:xfrm>
            <a:off x="621793" y="1463042"/>
            <a:ext cx="5181600" cy="4835843"/>
          </a:xfrm>
        </p:spPr>
        <p:txBody>
          <a:bodyPr/>
          <a:lstStyle>
            <a:lvl1pPr>
              <a:defRPr sz="1799">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5955793" y="1463042"/>
            <a:ext cx="5181600" cy="4835843"/>
          </a:xfrm>
        </p:spPr>
        <p:txBody>
          <a:bodyPr/>
          <a:lstStyle>
            <a:lvl1pPr>
              <a:defRPr sz="1799">
                <a:solidFill>
                  <a:schemeClr val="tx1"/>
                </a:solidFill>
              </a:defRPr>
            </a:lvl1pPr>
            <a:lvl2pPr>
              <a:defRPr sz="1600">
                <a:solidFill>
                  <a:schemeClr val="tx1"/>
                </a:solidFill>
              </a:defRPr>
            </a:lvl2pPr>
            <a:lvl3pPr>
              <a:defRPr sz="1799">
                <a:solidFill>
                  <a:schemeClr val="tx1"/>
                </a:solidFill>
              </a:defRPr>
            </a:lvl3pPr>
            <a:lvl4pPr>
              <a:defRPr sz="1600">
                <a:solidFill>
                  <a:schemeClr val="tx1"/>
                </a:solidFill>
              </a:defRPr>
            </a:lvl4pPr>
            <a:lvl5pPr>
              <a:defRPr sz="1600">
                <a:solidFill>
                  <a:schemeClr val="tx1"/>
                </a:solidFill>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9" name="Slide Number Placeholder 8"/>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2103631891"/>
      </p:ext>
    </p:extLst>
  </p:cSld>
  <p:clrMapOvr>
    <a:masterClrMapping/>
  </p:clrMapOvr>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8" name="Slide Number Placeholder 7"/>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pic>
        <p:nvPicPr>
          <p:cNvPr id="4" name="Picture 3" descr="1.png">
            <a:extLst>
              <a:ext uri="{FF2B5EF4-FFF2-40B4-BE49-F238E27FC236}">
                <a16:creationId xmlns:a16="http://schemas.microsoft.com/office/drawing/2014/main" id="{0C30E8B4-72CA-F045-86DE-DA0CF9BCF0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17001" y="0"/>
            <a:ext cx="3175000" cy="6858000"/>
          </a:xfrm>
          <a:prstGeom prst="rect">
            <a:avLst/>
          </a:prstGeom>
        </p:spPr>
      </p:pic>
    </p:spTree>
    <p:extLst>
      <p:ext uri="{BB962C8B-B14F-4D97-AF65-F5344CB8AC3E}">
        <p14:creationId xmlns:p14="http://schemas.microsoft.com/office/powerpoint/2010/main" val="3118387932"/>
      </p:ext>
    </p:extLst>
  </p:cSld>
  <p:clrMapOvr>
    <a:masterClrMapping/>
  </p:clrMapOvr>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Only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8" name="Slide Number Placeholder 7"/>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1758802857"/>
      </p:ext>
    </p:extLst>
  </p:cSld>
  <p:clrMapOvr>
    <a:masterClrMapping/>
  </p:clrMapOvr>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hree Pictur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6" name="Slide Number Placeholder 5"/>
          <p:cNvSpPr>
            <a:spLocks noGrp="1"/>
          </p:cNvSpPr>
          <p:nvPr>
            <p:ph type="sldNum" sz="quarter" idx="10"/>
          </p:nvPr>
        </p:nvSpPr>
        <p:spPr/>
        <p:txBody>
          <a:bodyPr/>
          <a:lstStyle/>
          <a:p>
            <a:pPr>
              <a:defRPr/>
            </a:pPr>
            <a:r>
              <a:rPr lang="en-US"/>
              <a:t>Creating Processor System 24- </a:t>
            </a:r>
            <a:fld id="{99D29FBF-A473-46DA-BC14-675AC1C8F9A5}" type="slidenum">
              <a:rPr lang="en-US" smtClean="0"/>
              <a:pPr>
                <a:defRPr/>
              </a:pPr>
              <a:t>‹#›</a:t>
            </a:fld>
            <a:endParaRPr lang="en-US" dirty="0"/>
          </a:p>
        </p:txBody>
      </p:sp>
      <p:sp>
        <p:nvSpPr>
          <p:cNvPr id="4" name="Text Placeholder 6"/>
          <p:cNvSpPr>
            <a:spLocks noGrp="1"/>
          </p:cNvSpPr>
          <p:nvPr>
            <p:ph type="body" sz="quarter" idx="16" hasCustomPrompt="1"/>
          </p:nvPr>
        </p:nvSpPr>
        <p:spPr>
          <a:xfrm>
            <a:off x="913820" y="4884003"/>
            <a:ext cx="3078480" cy="553998"/>
          </a:xfrm>
        </p:spPr>
        <p:txBody>
          <a:bodyPr/>
          <a:lstStyle>
            <a:lvl1pPr marL="0" indent="0">
              <a:buNone/>
              <a:defRPr sz="1799">
                <a:solidFill>
                  <a:srgbClr val="171C2D"/>
                </a:solidFill>
              </a:defRPr>
            </a:lvl1pPr>
            <a:lvl2pPr>
              <a:defRPr sz="1350"/>
            </a:lvl2pPr>
            <a:lvl3pPr>
              <a:defRPr sz="1350"/>
            </a:lvl3pPr>
            <a:lvl4pPr>
              <a:defRPr sz="1350"/>
            </a:lvl4pPr>
            <a:lvl5pPr>
              <a:defRPr sz="1350"/>
            </a:lvl5pPr>
          </a:lstStyle>
          <a:p>
            <a:pPr lvl="0"/>
            <a:r>
              <a:rPr lang="en-US" dirty="0"/>
              <a:t>Insert additional supporting text here.</a:t>
            </a:r>
          </a:p>
        </p:txBody>
      </p:sp>
      <p:sp>
        <p:nvSpPr>
          <p:cNvPr id="5" name="Text Placeholder 6"/>
          <p:cNvSpPr>
            <a:spLocks noGrp="1"/>
          </p:cNvSpPr>
          <p:nvPr>
            <p:ph type="body" sz="quarter" idx="17" hasCustomPrompt="1"/>
          </p:nvPr>
        </p:nvSpPr>
        <p:spPr>
          <a:xfrm>
            <a:off x="4514270" y="4884003"/>
            <a:ext cx="3078480" cy="553998"/>
          </a:xfrm>
        </p:spPr>
        <p:txBody>
          <a:bodyPr/>
          <a:lstStyle>
            <a:lvl1pPr marL="0" indent="0">
              <a:buNone/>
              <a:defRPr sz="1799">
                <a:solidFill>
                  <a:schemeClr val="tx1"/>
                </a:solidFill>
              </a:defRPr>
            </a:lvl1pPr>
            <a:lvl2pPr>
              <a:defRPr sz="1350"/>
            </a:lvl2pPr>
            <a:lvl3pPr>
              <a:defRPr sz="1350"/>
            </a:lvl3pPr>
            <a:lvl4pPr>
              <a:defRPr sz="1350"/>
            </a:lvl4pPr>
            <a:lvl5pPr>
              <a:defRPr sz="1350"/>
            </a:lvl5pPr>
          </a:lstStyle>
          <a:p>
            <a:pPr lvl="0"/>
            <a:r>
              <a:rPr lang="en-US" dirty="0"/>
              <a:t>Insert additional supporting text here.</a:t>
            </a:r>
          </a:p>
        </p:txBody>
      </p:sp>
      <p:sp>
        <p:nvSpPr>
          <p:cNvPr id="7" name="Text Placeholder 6"/>
          <p:cNvSpPr>
            <a:spLocks noGrp="1"/>
          </p:cNvSpPr>
          <p:nvPr>
            <p:ph type="body" sz="quarter" idx="18" hasCustomPrompt="1"/>
          </p:nvPr>
        </p:nvSpPr>
        <p:spPr>
          <a:xfrm>
            <a:off x="8114720" y="4884003"/>
            <a:ext cx="3078480" cy="553998"/>
          </a:xfrm>
        </p:spPr>
        <p:txBody>
          <a:bodyPr/>
          <a:lstStyle>
            <a:lvl1pPr marL="0" indent="0">
              <a:buNone/>
              <a:defRPr sz="1799">
                <a:solidFill>
                  <a:srgbClr val="171C2D"/>
                </a:solidFill>
              </a:defRPr>
            </a:lvl1pPr>
            <a:lvl2pPr>
              <a:defRPr sz="1350"/>
            </a:lvl2pPr>
            <a:lvl3pPr>
              <a:defRPr sz="1350"/>
            </a:lvl3pPr>
            <a:lvl4pPr>
              <a:defRPr sz="1350"/>
            </a:lvl4pPr>
            <a:lvl5pPr>
              <a:defRPr sz="1350"/>
            </a:lvl5pPr>
          </a:lstStyle>
          <a:p>
            <a:pPr lvl="0"/>
            <a:r>
              <a:rPr lang="en-US" dirty="0"/>
              <a:t>Insert additional supporting text here.</a:t>
            </a:r>
          </a:p>
        </p:txBody>
      </p:sp>
      <p:sp>
        <p:nvSpPr>
          <p:cNvPr id="8" name="Picture Placeholder 426"/>
          <p:cNvSpPr>
            <a:spLocks noGrp="1"/>
          </p:cNvSpPr>
          <p:nvPr>
            <p:ph type="pic" sz="quarter" idx="11"/>
          </p:nvPr>
        </p:nvSpPr>
        <p:spPr>
          <a:xfrm>
            <a:off x="8107100" y="1455003"/>
            <a:ext cx="3086100" cy="3086100"/>
          </a:xfrm>
          <a:solidFill>
            <a:schemeClr val="accent3"/>
          </a:solidFill>
        </p:spPr>
        <p:txBody>
          <a:bodyPr tIns="1371600" bIns="0" anchor="ctr" anchorCtr="0">
            <a:noAutofit/>
          </a:bodyPr>
          <a:lstStyle>
            <a:lvl1pPr marL="0" indent="0" algn="ctr">
              <a:buNone/>
              <a:defRPr sz="1350"/>
            </a:lvl1pPr>
          </a:lstStyle>
          <a:p>
            <a:r>
              <a:rPr lang="en-US" altLang="zh-CN"/>
              <a:t>Click icon to add picture</a:t>
            </a:r>
            <a:endParaRPr lang="en-US" dirty="0"/>
          </a:p>
        </p:txBody>
      </p:sp>
      <p:sp>
        <p:nvSpPr>
          <p:cNvPr id="9" name="Picture Placeholder 426"/>
          <p:cNvSpPr>
            <a:spLocks noGrp="1"/>
          </p:cNvSpPr>
          <p:nvPr>
            <p:ph type="pic" sz="quarter" idx="19"/>
          </p:nvPr>
        </p:nvSpPr>
        <p:spPr>
          <a:xfrm>
            <a:off x="906201" y="1455003"/>
            <a:ext cx="3086100" cy="3086100"/>
          </a:xfrm>
          <a:solidFill>
            <a:schemeClr val="accent3"/>
          </a:solidFill>
        </p:spPr>
        <p:txBody>
          <a:bodyPr tIns="1371600" bIns="0" anchor="ctr" anchorCtr="0">
            <a:noAutofit/>
          </a:bodyPr>
          <a:lstStyle>
            <a:lvl1pPr marL="0" indent="0" algn="ctr">
              <a:buNone/>
              <a:defRPr sz="1350"/>
            </a:lvl1pPr>
          </a:lstStyle>
          <a:p>
            <a:r>
              <a:rPr lang="en-US" altLang="zh-CN"/>
              <a:t>Click icon to add picture</a:t>
            </a:r>
            <a:endParaRPr lang="en-US" dirty="0"/>
          </a:p>
        </p:txBody>
      </p:sp>
      <p:sp>
        <p:nvSpPr>
          <p:cNvPr id="10" name="Picture Placeholder 426"/>
          <p:cNvSpPr>
            <a:spLocks noGrp="1"/>
          </p:cNvSpPr>
          <p:nvPr>
            <p:ph type="pic" sz="quarter" idx="20"/>
          </p:nvPr>
        </p:nvSpPr>
        <p:spPr>
          <a:xfrm>
            <a:off x="4514270" y="1455003"/>
            <a:ext cx="3086100" cy="3086100"/>
          </a:xfrm>
          <a:solidFill>
            <a:schemeClr val="accent3"/>
          </a:solidFill>
        </p:spPr>
        <p:txBody>
          <a:bodyPr tIns="1371600" bIns="0" anchor="ctr" anchorCtr="0">
            <a:noAutofit/>
          </a:bodyPr>
          <a:lstStyle>
            <a:lvl1pPr marL="0" indent="0" algn="ctr">
              <a:buNone/>
              <a:defRPr sz="1350"/>
            </a:lvl1pPr>
          </a:lstStyle>
          <a:p>
            <a:r>
              <a:rPr lang="en-US" altLang="zh-CN"/>
              <a:t>Click icon to add picture</a:t>
            </a:r>
            <a:endParaRPr lang="en-US" dirty="0"/>
          </a:p>
        </p:txBody>
      </p:sp>
    </p:spTree>
    <p:extLst>
      <p:ext uri="{BB962C8B-B14F-4D97-AF65-F5344CB8AC3E}">
        <p14:creationId xmlns:p14="http://schemas.microsoft.com/office/powerpoint/2010/main" val="1200089744"/>
      </p:ext>
    </p:extLst>
  </p:cSld>
  <p:clrMapOvr>
    <a:masterClrMapping/>
  </p:clrMapOvr>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imple Statement">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512AD6E-7A81-4D46-A4DC-BC3429D8CFF8}"/>
              </a:ext>
            </a:extLst>
          </p:cNvPr>
          <p:cNvSpPr>
            <a:spLocks noGrp="1"/>
          </p:cNvSpPr>
          <p:nvPr>
            <p:ph type="title" hasCustomPrompt="1"/>
          </p:nvPr>
        </p:nvSpPr>
        <p:spPr>
          <a:xfrm>
            <a:off x="952501" y="2286762"/>
            <a:ext cx="5772150" cy="761746"/>
          </a:xfrm>
        </p:spPr>
        <p:txBody>
          <a:bodyPr/>
          <a:lstStyle>
            <a:lvl1pPr>
              <a:defRPr lang="en-US" sz="4799" b="1" i="0" kern="1200" dirty="0">
                <a:solidFill>
                  <a:srgbClr val="171C2D"/>
                </a:solidFill>
                <a:latin typeface="Arial" charset="0"/>
                <a:ea typeface="+mj-ea"/>
                <a:cs typeface="Arial" charset="0"/>
              </a:defRPr>
            </a:lvl1pPr>
          </a:lstStyle>
          <a:p>
            <a:r>
              <a:rPr lang="en-US" dirty="0"/>
              <a:t>Simple Statement</a:t>
            </a:r>
          </a:p>
        </p:txBody>
      </p:sp>
      <p:sp>
        <p:nvSpPr>
          <p:cNvPr id="5" name="Slide Number Placeholder 2">
            <a:extLst>
              <a:ext uri="{FF2B5EF4-FFF2-40B4-BE49-F238E27FC236}">
                <a16:creationId xmlns:a16="http://schemas.microsoft.com/office/drawing/2014/main" id="{2C22C299-FDA6-164A-B353-229958A83E52}"/>
              </a:ext>
            </a:extLst>
          </p:cNvPr>
          <p:cNvSpPr>
            <a:spLocks noGrp="1"/>
          </p:cNvSpPr>
          <p:nvPr>
            <p:ph type="sldNum" sz="quarter" idx="10"/>
          </p:nvPr>
        </p:nvSpPr>
        <p:spPr>
          <a:xfrm>
            <a:off x="647700" y="6356352"/>
            <a:ext cx="2743200" cy="365125"/>
          </a:xfrm>
        </p:spPr>
        <p:txBody>
          <a:bodyPr/>
          <a:lstStyle/>
          <a:p>
            <a:pPr>
              <a:defRPr/>
            </a:pPr>
            <a:r>
              <a:rPr lang="en-US"/>
              <a:t>Creating Processor System 24- </a:t>
            </a:r>
            <a:fld id="{99D29FBF-A473-46DA-BC14-675AC1C8F9A5}" type="slidenum">
              <a:rPr lang="en-US" smtClean="0"/>
              <a:pPr>
                <a:defRPr/>
              </a:pPr>
              <a:t>‹#›</a:t>
            </a:fld>
            <a:endParaRPr lang="en-US" dirty="0"/>
          </a:p>
        </p:txBody>
      </p:sp>
      <p:sp>
        <p:nvSpPr>
          <p:cNvPr id="6" name="Text Placeholder 5">
            <a:extLst>
              <a:ext uri="{FF2B5EF4-FFF2-40B4-BE49-F238E27FC236}">
                <a16:creationId xmlns:a16="http://schemas.microsoft.com/office/drawing/2014/main" id="{EE658E4E-230D-8D43-99E8-0341ED808C7C}"/>
              </a:ext>
            </a:extLst>
          </p:cNvPr>
          <p:cNvSpPr>
            <a:spLocks noGrp="1"/>
          </p:cNvSpPr>
          <p:nvPr>
            <p:ph type="body" sz="quarter" idx="12" hasCustomPrompt="1"/>
          </p:nvPr>
        </p:nvSpPr>
        <p:spPr>
          <a:xfrm>
            <a:off x="952501" y="3048511"/>
            <a:ext cx="5772150" cy="1354217"/>
          </a:xfrm>
        </p:spPr>
        <p:txBody>
          <a:bodyPr/>
          <a:lstStyle>
            <a:lvl1pPr marL="0" indent="0">
              <a:buNone/>
              <a:defRPr sz="4399" b="0" i="0" baseline="0">
                <a:solidFill>
                  <a:srgbClr val="EC1C24"/>
                </a:solidFill>
                <a:latin typeface="Arial" charset="0"/>
                <a:ea typeface="Arial" charset="0"/>
                <a:cs typeface="Arial" charset="0"/>
              </a:defRPr>
            </a:lvl1pPr>
          </a:lstStyle>
          <a:p>
            <a:pPr lvl="0"/>
            <a:r>
              <a:rPr lang="en-US" dirty="0"/>
              <a:t>Introduction or Concept Slide</a:t>
            </a:r>
          </a:p>
        </p:txBody>
      </p:sp>
      <p:pic>
        <p:nvPicPr>
          <p:cNvPr id="8" name="Picture 7" descr="111.png">
            <a:extLst>
              <a:ext uri="{FF2B5EF4-FFF2-40B4-BE49-F238E27FC236}">
                <a16:creationId xmlns:a16="http://schemas.microsoft.com/office/drawing/2014/main" id="{6E287EE2-21D3-F44C-813F-02BED688E84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3090"/>
          <a:stretch/>
        </p:blipFill>
        <p:spPr>
          <a:xfrm>
            <a:off x="8903980" y="2"/>
            <a:ext cx="3288021" cy="6882659"/>
          </a:xfrm>
          <a:prstGeom prst="rect">
            <a:avLst/>
          </a:prstGeom>
        </p:spPr>
      </p:pic>
    </p:spTree>
    <p:extLst>
      <p:ext uri="{BB962C8B-B14F-4D97-AF65-F5344CB8AC3E}">
        <p14:creationId xmlns:p14="http://schemas.microsoft.com/office/powerpoint/2010/main" val="900714686"/>
      </p:ext>
    </p:extLst>
  </p:cSld>
  <p:clrMapOvr>
    <a:masterClrMapping/>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imple Statement with Pictur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512AD6E-7A81-4D46-A4DC-BC3429D8CFF8}"/>
              </a:ext>
            </a:extLst>
          </p:cNvPr>
          <p:cNvSpPr>
            <a:spLocks noGrp="1"/>
          </p:cNvSpPr>
          <p:nvPr>
            <p:ph type="title" hasCustomPrompt="1"/>
          </p:nvPr>
        </p:nvSpPr>
        <p:spPr>
          <a:xfrm>
            <a:off x="952501" y="2286762"/>
            <a:ext cx="5772150" cy="761746"/>
          </a:xfrm>
        </p:spPr>
        <p:txBody>
          <a:bodyPr/>
          <a:lstStyle>
            <a:lvl1pPr>
              <a:defRPr lang="en-US" sz="4799" b="1" i="0" kern="1200" dirty="0">
                <a:solidFill>
                  <a:srgbClr val="171C2D"/>
                </a:solidFill>
                <a:latin typeface="Arial" charset="0"/>
                <a:ea typeface="+mj-ea"/>
                <a:cs typeface="Arial" charset="0"/>
              </a:defRPr>
            </a:lvl1pPr>
          </a:lstStyle>
          <a:p>
            <a:r>
              <a:rPr lang="en-US" dirty="0"/>
              <a:t>Simple Statement</a:t>
            </a:r>
          </a:p>
        </p:txBody>
      </p:sp>
      <p:sp>
        <p:nvSpPr>
          <p:cNvPr id="5" name="Slide Number Placeholder 2">
            <a:extLst>
              <a:ext uri="{FF2B5EF4-FFF2-40B4-BE49-F238E27FC236}">
                <a16:creationId xmlns:a16="http://schemas.microsoft.com/office/drawing/2014/main" id="{2C22C299-FDA6-164A-B353-229958A83E52}"/>
              </a:ext>
            </a:extLst>
          </p:cNvPr>
          <p:cNvSpPr>
            <a:spLocks noGrp="1"/>
          </p:cNvSpPr>
          <p:nvPr>
            <p:ph type="sldNum" sz="quarter" idx="10"/>
          </p:nvPr>
        </p:nvSpPr>
        <p:spPr>
          <a:xfrm>
            <a:off x="647700" y="6356352"/>
            <a:ext cx="2743200" cy="365125"/>
          </a:xfrm>
        </p:spPr>
        <p:txBody>
          <a:bodyPr/>
          <a:lstStyle/>
          <a:p>
            <a:pPr>
              <a:defRPr/>
            </a:pPr>
            <a:r>
              <a:rPr lang="en-US"/>
              <a:t>Creating Processor System 24- </a:t>
            </a:r>
            <a:fld id="{99D29FBF-A473-46DA-BC14-675AC1C8F9A5}" type="slidenum">
              <a:rPr lang="en-US" smtClean="0"/>
              <a:pPr>
                <a:defRPr/>
              </a:pPr>
              <a:t>‹#›</a:t>
            </a:fld>
            <a:endParaRPr lang="en-US" dirty="0"/>
          </a:p>
        </p:txBody>
      </p:sp>
      <p:sp>
        <p:nvSpPr>
          <p:cNvPr id="6" name="Text Placeholder 5">
            <a:extLst>
              <a:ext uri="{FF2B5EF4-FFF2-40B4-BE49-F238E27FC236}">
                <a16:creationId xmlns:a16="http://schemas.microsoft.com/office/drawing/2014/main" id="{EE658E4E-230D-8D43-99E8-0341ED808C7C}"/>
              </a:ext>
            </a:extLst>
          </p:cNvPr>
          <p:cNvSpPr>
            <a:spLocks noGrp="1"/>
          </p:cNvSpPr>
          <p:nvPr>
            <p:ph type="body" sz="quarter" idx="12" hasCustomPrompt="1"/>
          </p:nvPr>
        </p:nvSpPr>
        <p:spPr>
          <a:xfrm>
            <a:off x="952501" y="3048511"/>
            <a:ext cx="5772150" cy="1354217"/>
          </a:xfrm>
        </p:spPr>
        <p:txBody>
          <a:bodyPr/>
          <a:lstStyle>
            <a:lvl1pPr marL="0" indent="0">
              <a:buNone/>
              <a:defRPr sz="4399" b="0" i="0" baseline="0">
                <a:solidFill>
                  <a:srgbClr val="EC1C24"/>
                </a:solidFill>
                <a:latin typeface="Arial" charset="0"/>
                <a:ea typeface="Arial" charset="0"/>
                <a:cs typeface="Arial" charset="0"/>
              </a:defRPr>
            </a:lvl1pPr>
          </a:lstStyle>
          <a:p>
            <a:pPr lvl="0"/>
            <a:r>
              <a:rPr lang="en-US" dirty="0"/>
              <a:t>Introduction or Concept Slide</a:t>
            </a:r>
          </a:p>
        </p:txBody>
      </p:sp>
      <p:sp>
        <p:nvSpPr>
          <p:cNvPr id="7" name="Picture Placeholder 14">
            <a:extLst>
              <a:ext uri="{FF2B5EF4-FFF2-40B4-BE49-F238E27FC236}">
                <a16:creationId xmlns:a16="http://schemas.microsoft.com/office/drawing/2014/main" id="{89EAEFDD-B284-E94B-8F1D-D7E1627370F6}"/>
              </a:ext>
            </a:extLst>
          </p:cNvPr>
          <p:cNvSpPr>
            <a:spLocks noGrp="1"/>
          </p:cNvSpPr>
          <p:nvPr>
            <p:ph type="pic" sz="quarter" idx="13"/>
          </p:nvPr>
        </p:nvSpPr>
        <p:spPr>
          <a:xfrm>
            <a:off x="6781801" y="1200150"/>
            <a:ext cx="4457700" cy="4457700"/>
          </a:xfrm>
        </p:spPr>
        <p:txBody>
          <a:bodyPr/>
          <a:lstStyle>
            <a:lvl1pPr marL="0" indent="0">
              <a:buNone/>
              <a:defRPr/>
            </a:lvl1pPr>
          </a:lstStyle>
          <a:p>
            <a:r>
              <a:rPr lang="en-US" altLang="zh-CN"/>
              <a:t>Click icon to add picture</a:t>
            </a:r>
            <a:endParaRPr lang="en-US" dirty="0"/>
          </a:p>
        </p:txBody>
      </p:sp>
      <p:pic>
        <p:nvPicPr>
          <p:cNvPr id="9" name="Picture 8" descr="1.png">
            <a:extLst>
              <a:ext uri="{FF2B5EF4-FFF2-40B4-BE49-F238E27FC236}">
                <a16:creationId xmlns:a16="http://schemas.microsoft.com/office/drawing/2014/main" id="{D28EDF51-090C-9841-AE58-2273CEB9716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17001" y="0"/>
            <a:ext cx="3175000" cy="6858000"/>
          </a:xfrm>
          <a:prstGeom prst="rect">
            <a:avLst/>
          </a:prstGeom>
        </p:spPr>
      </p:pic>
    </p:spTree>
    <p:extLst>
      <p:ext uri="{BB962C8B-B14F-4D97-AF65-F5344CB8AC3E}">
        <p14:creationId xmlns:p14="http://schemas.microsoft.com/office/powerpoint/2010/main" val="1504217913"/>
      </p:ext>
    </p:extLst>
  </p:cSld>
  <p:clrMapOvr>
    <a:masterClrMapping/>
  </p:clrMapOvr>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Layout (WHITE)">
    <p:spTree>
      <p:nvGrpSpPr>
        <p:cNvPr id="1" name=""/>
        <p:cNvGrpSpPr/>
        <p:nvPr/>
      </p:nvGrpSpPr>
      <p:grpSpPr>
        <a:xfrm>
          <a:off x="0" y="0"/>
          <a:ext cx="0" cy="0"/>
          <a:chOff x="0" y="0"/>
          <a:chExt cx="0" cy="0"/>
        </a:xfrm>
      </p:grpSpPr>
      <p:sp>
        <p:nvSpPr>
          <p:cNvPr id="4" name="Slide Number Placeholder 2">
            <a:extLst>
              <a:ext uri="{FF2B5EF4-FFF2-40B4-BE49-F238E27FC236}">
                <a16:creationId xmlns:a16="http://schemas.microsoft.com/office/drawing/2014/main" id="{F2364798-7D9C-B84C-856F-0C65222D9551}"/>
              </a:ext>
            </a:extLst>
          </p:cNvPr>
          <p:cNvSpPr>
            <a:spLocks noGrp="1"/>
          </p:cNvSpPr>
          <p:nvPr>
            <p:ph type="sldNum" sz="quarter" idx="10"/>
          </p:nvPr>
        </p:nvSpPr>
        <p:spPr>
          <a:xfrm>
            <a:off x="647700" y="6356352"/>
            <a:ext cx="2743200" cy="365125"/>
          </a:xfrm>
        </p:spPr>
        <p:txBody>
          <a:body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7411744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ake-Away Slide (Sub-Headers)">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617221" y="212985"/>
            <a:ext cx="10614040" cy="492443"/>
          </a:xfrm>
        </p:spPr>
        <p:txBody>
          <a:bodyPr/>
          <a:lstStyle>
            <a:lvl1pPr>
              <a:defRPr sz="3199" baseline="0"/>
            </a:lvl1pPr>
          </a:lstStyle>
          <a:p>
            <a:r>
              <a:rPr lang="en-US" dirty="0"/>
              <a:t>Take-Away Slide</a:t>
            </a:r>
          </a:p>
        </p:txBody>
      </p:sp>
      <p:sp>
        <p:nvSpPr>
          <p:cNvPr id="7" name="Text Placeholder 3"/>
          <p:cNvSpPr>
            <a:spLocks noGrp="1"/>
          </p:cNvSpPr>
          <p:nvPr>
            <p:ph type="body" sz="quarter" idx="15" hasCustomPrompt="1"/>
          </p:nvPr>
        </p:nvSpPr>
        <p:spPr>
          <a:xfrm>
            <a:off x="960121" y="1538984"/>
            <a:ext cx="10256520" cy="508722"/>
          </a:xfrm>
          <a:noFill/>
        </p:spPr>
        <p:txBody>
          <a:bodyPr tIns="0" bIns="0" anchor="ctr"/>
          <a:lstStyle>
            <a:lvl1pPr marL="0" indent="0">
              <a:buNone/>
              <a:defRPr sz="3399" b="0">
                <a:solidFill>
                  <a:srgbClr val="FF0000"/>
                </a:solidFill>
              </a:defRPr>
            </a:lvl1pPr>
          </a:lstStyle>
          <a:p>
            <a:r>
              <a:rPr lang="en-US" kern="0" dirty="0"/>
              <a:t>List item header text style</a:t>
            </a:r>
          </a:p>
        </p:txBody>
      </p:sp>
      <p:sp>
        <p:nvSpPr>
          <p:cNvPr id="9" name="Text Placeholder 2"/>
          <p:cNvSpPr>
            <a:spLocks noGrp="1"/>
          </p:cNvSpPr>
          <p:nvPr>
            <p:ph type="body" sz="quarter" idx="17" hasCustomPrompt="1"/>
          </p:nvPr>
        </p:nvSpPr>
        <p:spPr>
          <a:xfrm>
            <a:off x="960119" y="2101124"/>
            <a:ext cx="10248939" cy="562137"/>
          </a:xfrm>
        </p:spPr>
        <p:txBody>
          <a:bodyPr lIns="0" tIns="0" rIns="0" bIns="91440"/>
          <a:lstStyle>
            <a:lvl1pPr marL="0" indent="0">
              <a:lnSpc>
                <a:spcPct val="100000"/>
              </a:lnSpc>
              <a:spcBef>
                <a:spcPts val="600"/>
              </a:spcBef>
              <a:spcAft>
                <a:spcPts val="600"/>
              </a:spcAft>
              <a:buNone/>
              <a:defRPr lang="en-US" b="0" dirty="0"/>
            </a:lvl1pPr>
            <a:lvl2pPr marL="171399" indent="-163464">
              <a:lnSpc>
                <a:spcPct val="150000"/>
              </a:lnSpc>
              <a:buFontTx/>
              <a:buBlip>
                <a:blip r:embed="rId2"/>
              </a:buBlip>
              <a:tabLst/>
              <a:defRPr sz="1799">
                <a:solidFill>
                  <a:srgbClr val="5D606C"/>
                </a:solidFill>
              </a:defRPr>
            </a:lvl2pPr>
            <a:lvl3pPr marL="461824" indent="-290426">
              <a:lnSpc>
                <a:spcPct val="150000"/>
              </a:lnSpc>
              <a:buFontTx/>
              <a:buBlip>
                <a:blip r:embed="rId3"/>
              </a:buBlip>
              <a:tabLst/>
              <a:defRPr sz="1799">
                <a:solidFill>
                  <a:srgbClr val="5D606C"/>
                </a:solidFill>
              </a:defRPr>
            </a:lvl3pPr>
            <a:lvl4pPr>
              <a:defRPr>
                <a:solidFill>
                  <a:srgbClr val="5D606C"/>
                </a:solidFill>
              </a:defRPr>
            </a:lvl4pPr>
            <a:lvl5pPr>
              <a:defRPr>
                <a:solidFill>
                  <a:srgbClr val="5D606C"/>
                </a:solidFill>
              </a:defRPr>
            </a:lvl5pPr>
          </a:lstStyle>
          <a:p>
            <a:pPr lvl="0"/>
            <a:r>
              <a:rPr lang="en-US" dirty="0"/>
              <a:t>List item subhead text style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a:t>
            </a:r>
          </a:p>
        </p:txBody>
      </p:sp>
      <p:sp>
        <p:nvSpPr>
          <p:cNvPr id="13" name="Text Placeholder 3"/>
          <p:cNvSpPr>
            <a:spLocks noGrp="1"/>
          </p:cNvSpPr>
          <p:nvPr>
            <p:ph type="body" sz="quarter" idx="23" hasCustomPrompt="1"/>
          </p:nvPr>
        </p:nvSpPr>
        <p:spPr>
          <a:xfrm>
            <a:off x="960121" y="3153729"/>
            <a:ext cx="10256520" cy="508722"/>
          </a:xfrm>
          <a:noFill/>
        </p:spPr>
        <p:txBody>
          <a:bodyPr tIns="0" bIns="0" anchor="ctr"/>
          <a:lstStyle>
            <a:lvl1pPr marL="0" indent="0">
              <a:buNone/>
              <a:defRPr sz="3399" b="0">
                <a:solidFill>
                  <a:srgbClr val="FF0000"/>
                </a:solidFill>
              </a:defRPr>
            </a:lvl1pPr>
          </a:lstStyle>
          <a:p>
            <a:r>
              <a:rPr lang="en-US" kern="0" dirty="0"/>
              <a:t>List item header text style</a:t>
            </a:r>
          </a:p>
        </p:txBody>
      </p:sp>
      <p:sp>
        <p:nvSpPr>
          <p:cNvPr id="14" name="Text Placeholder 2"/>
          <p:cNvSpPr>
            <a:spLocks noGrp="1"/>
          </p:cNvSpPr>
          <p:nvPr>
            <p:ph type="body" sz="quarter" idx="24" hasCustomPrompt="1"/>
          </p:nvPr>
        </p:nvSpPr>
        <p:spPr>
          <a:xfrm>
            <a:off x="960119" y="3705948"/>
            <a:ext cx="10248939" cy="562137"/>
          </a:xfrm>
        </p:spPr>
        <p:txBody>
          <a:bodyPr lIns="0" tIns="0" rIns="0" bIns="91440"/>
          <a:lstStyle>
            <a:lvl1pPr marL="0" indent="0">
              <a:lnSpc>
                <a:spcPct val="100000"/>
              </a:lnSpc>
              <a:spcBef>
                <a:spcPts val="600"/>
              </a:spcBef>
              <a:spcAft>
                <a:spcPts val="600"/>
              </a:spcAft>
              <a:buNone/>
              <a:defRPr lang="en-US" b="0" dirty="0"/>
            </a:lvl1pPr>
            <a:lvl2pPr marL="171399" indent="-163464">
              <a:lnSpc>
                <a:spcPct val="150000"/>
              </a:lnSpc>
              <a:buFontTx/>
              <a:buBlip>
                <a:blip r:embed="rId2"/>
              </a:buBlip>
              <a:tabLst/>
              <a:defRPr sz="1799">
                <a:solidFill>
                  <a:srgbClr val="5D606C"/>
                </a:solidFill>
              </a:defRPr>
            </a:lvl2pPr>
            <a:lvl3pPr marL="461824" indent="-290426">
              <a:lnSpc>
                <a:spcPct val="150000"/>
              </a:lnSpc>
              <a:buFontTx/>
              <a:buBlip>
                <a:blip r:embed="rId3"/>
              </a:buBlip>
              <a:tabLst/>
              <a:defRPr sz="1799">
                <a:solidFill>
                  <a:srgbClr val="5D606C"/>
                </a:solidFill>
              </a:defRPr>
            </a:lvl3pPr>
            <a:lvl4pPr>
              <a:defRPr>
                <a:solidFill>
                  <a:srgbClr val="5D606C"/>
                </a:solidFill>
              </a:defRPr>
            </a:lvl4pPr>
            <a:lvl5pPr>
              <a:defRPr>
                <a:solidFill>
                  <a:srgbClr val="5D606C"/>
                </a:solidFill>
              </a:defRPr>
            </a:lvl5pPr>
          </a:lstStyle>
          <a:p>
            <a:pPr lvl="0"/>
            <a:r>
              <a:rPr lang="en-US" dirty="0"/>
              <a:t>List item subhead text style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a:t>
            </a:r>
          </a:p>
        </p:txBody>
      </p:sp>
      <p:sp>
        <p:nvSpPr>
          <p:cNvPr id="15" name="Text Placeholder 3"/>
          <p:cNvSpPr>
            <a:spLocks noGrp="1"/>
          </p:cNvSpPr>
          <p:nvPr>
            <p:ph type="body" sz="quarter" idx="25" hasCustomPrompt="1"/>
          </p:nvPr>
        </p:nvSpPr>
        <p:spPr>
          <a:xfrm>
            <a:off x="960121" y="4768475"/>
            <a:ext cx="10256520" cy="508722"/>
          </a:xfrm>
          <a:noFill/>
        </p:spPr>
        <p:txBody>
          <a:bodyPr tIns="0" bIns="0" anchor="ctr"/>
          <a:lstStyle>
            <a:lvl1pPr marL="0" indent="0">
              <a:buNone/>
              <a:defRPr sz="3399" b="0">
                <a:solidFill>
                  <a:srgbClr val="FF0000"/>
                </a:solidFill>
              </a:defRPr>
            </a:lvl1pPr>
          </a:lstStyle>
          <a:p>
            <a:r>
              <a:rPr lang="en-US" kern="0" dirty="0"/>
              <a:t>List item header text style</a:t>
            </a:r>
          </a:p>
        </p:txBody>
      </p:sp>
      <p:sp>
        <p:nvSpPr>
          <p:cNvPr id="16" name="Text Placeholder 2"/>
          <p:cNvSpPr>
            <a:spLocks noGrp="1"/>
          </p:cNvSpPr>
          <p:nvPr>
            <p:ph type="body" sz="quarter" idx="26" hasCustomPrompt="1"/>
          </p:nvPr>
        </p:nvSpPr>
        <p:spPr>
          <a:xfrm>
            <a:off x="960119" y="5330615"/>
            <a:ext cx="10248939" cy="562137"/>
          </a:xfrm>
        </p:spPr>
        <p:txBody>
          <a:bodyPr lIns="0" tIns="0" rIns="0" bIns="91440"/>
          <a:lstStyle>
            <a:lvl1pPr marL="0" indent="0">
              <a:lnSpc>
                <a:spcPct val="100000"/>
              </a:lnSpc>
              <a:spcBef>
                <a:spcPts val="600"/>
              </a:spcBef>
              <a:spcAft>
                <a:spcPts val="600"/>
              </a:spcAft>
              <a:buNone/>
              <a:defRPr lang="en-US" b="0" dirty="0"/>
            </a:lvl1pPr>
            <a:lvl2pPr marL="171399" indent="-163464">
              <a:lnSpc>
                <a:spcPct val="150000"/>
              </a:lnSpc>
              <a:buFontTx/>
              <a:buBlip>
                <a:blip r:embed="rId2"/>
              </a:buBlip>
              <a:tabLst/>
              <a:defRPr sz="1799">
                <a:solidFill>
                  <a:srgbClr val="5D606C"/>
                </a:solidFill>
              </a:defRPr>
            </a:lvl2pPr>
            <a:lvl3pPr marL="461824" indent="-290426">
              <a:lnSpc>
                <a:spcPct val="150000"/>
              </a:lnSpc>
              <a:buFontTx/>
              <a:buBlip>
                <a:blip r:embed="rId3"/>
              </a:buBlip>
              <a:tabLst/>
              <a:defRPr sz="1799">
                <a:solidFill>
                  <a:srgbClr val="5D606C"/>
                </a:solidFill>
              </a:defRPr>
            </a:lvl3pPr>
            <a:lvl4pPr>
              <a:defRPr>
                <a:solidFill>
                  <a:srgbClr val="5D606C"/>
                </a:solidFill>
              </a:defRPr>
            </a:lvl4pPr>
            <a:lvl5pPr>
              <a:defRPr>
                <a:solidFill>
                  <a:srgbClr val="5D606C"/>
                </a:solidFill>
              </a:defRPr>
            </a:lvl5pPr>
          </a:lstStyle>
          <a:p>
            <a:pPr lvl="0"/>
            <a:r>
              <a:rPr lang="en-US" dirty="0"/>
              <a:t>List item subhead text style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a:t>
            </a:r>
          </a:p>
        </p:txBody>
      </p:sp>
      <p:sp>
        <p:nvSpPr>
          <p:cNvPr id="10" name="Slide Number Placeholder 2">
            <a:extLst>
              <a:ext uri="{FF2B5EF4-FFF2-40B4-BE49-F238E27FC236}">
                <a16:creationId xmlns:a16="http://schemas.microsoft.com/office/drawing/2014/main" id="{22A52D08-28C6-7046-85C5-29DDBD4D27E0}"/>
              </a:ext>
            </a:extLst>
          </p:cNvPr>
          <p:cNvSpPr>
            <a:spLocks noGrp="1"/>
          </p:cNvSpPr>
          <p:nvPr>
            <p:ph type="sldNum" sz="quarter" idx="10"/>
          </p:nvPr>
        </p:nvSpPr>
        <p:spPr>
          <a:xfrm>
            <a:off x="647700" y="6356352"/>
            <a:ext cx="2743200" cy="365125"/>
          </a:xfrm>
        </p:spPr>
        <p:txBody>
          <a:body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198400969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ake-Away Slide (Bullets)">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21B7EA41-46BF-B947-8230-37EB3728F525}"/>
              </a:ext>
            </a:extLst>
          </p:cNvPr>
          <p:cNvSpPr>
            <a:spLocks noGrp="1"/>
          </p:cNvSpPr>
          <p:nvPr>
            <p:ph type="title" hasCustomPrompt="1"/>
          </p:nvPr>
        </p:nvSpPr>
        <p:spPr>
          <a:xfrm>
            <a:off x="617221" y="212985"/>
            <a:ext cx="10589668" cy="492443"/>
          </a:xfrm>
        </p:spPr>
        <p:txBody>
          <a:bodyPr/>
          <a:lstStyle>
            <a:lvl1pPr>
              <a:defRPr sz="3199" baseline="0"/>
            </a:lvl1pPr>
          </a:lstStyle>
          <a:p>
            <a:r>
              <a:rPr lang="en-US" dirty="0"/>
              <a:t>Take-Away Slide With Bullets</a:t>
            </a:r>
          </a:p>
        </p:txBody>
      </p:sp>
      <p:sp>
        <p:nvSpPr>
          <p:cNvPr id="26" name="Text Placeholder 3">
            <a:extLst>
              <a:ext uri="{FF2B5EF4-FFF2-40B4-BE49-F238E27FC236}">
                <a16:creationId xmlns:a16="http://schemas.microsoft.com/office/drawing/2014/main" id="{4D465602-9518-D549-819E-52FFB5D1AC53}"/>
              </a:ext>
            </a:extLst>
          </p:cNvPr>
          <p:cNvSpPr>
            <a:spLocks noGrp="1"/>
          </p:cNvSpPr>
          <p:nvPr>
            <p:ph type="body" sz="quarter" idx="15" hasCustomPrompt="1"/>
          </p:nvPr>
        </p:nvSpPr>
        <p:spPr>
          <a:xfrm>
            <a:off x="960121" y="1538984"/>
            <a:ext cx="10232969" cy="508722"/>
          </a:xfrm>
          <a:solidFill>
            <a:schemeClr val="bg1"/>
          </a:solidFill>
        </p:spPr>
        <p:txBody>
          <a:bodyPr tIns="0" bIns="0" anchor="ctr"/>
          <a:lstStyle>
            <a:lvl1pPr marL="0" indent="0">
              <a:buNone/>
              <a:defRPr sz="3399" b="0">
                <a:solidFill>
                  <a:srgbClr val="FF0000"/>
                </a:solidFill>
              </a:defRPr>
            </a:lvl1pPr>
          </a:lstStyle>
          <a:p>
            <a:r>
              <a:rPr lang="en-US" kern="0" dirty="0"/>
              <a:t>List item header text style</a:t>
            </a:r>
          </a:p>
        </p:txBody>
      </p:sp>
      <p:sp>
        <p:nvSpPr>
          <p:cNvPr id="27" name="Text Placeholder 3">
            <a:extLst>
              <a:ext uri="{FF2B5EF4-FFF2-40B4-BE49-F238E27FC236}">
                <a16:creationId xmlns:a16="http://schemas.microsoft.com/office/drawing/2014/main" id="{15273868-A160-3B46-8F69-A41EDF54BDA2}"/>
              </a:ext>
            </a:extLst>
          </p:cNvPr>
          <p:cNvSpPr>
            <a:spLocks noGrp="1"/>
          </p:cNvSpPr>
          <p:nvPr>
            <p:ph type="body" sz="quarter" idx="23" hasCustomPrompt="1"/>
          </p:nvPr>
        </p:nvSpPr>
        <p:spPr>
          <a:xfrm>
            <a:off x="960121" y="3195489"/>
            <a:ext cx="10232969" cy="508722"/>
          </a:xfrm>
          <a:solidFill>
            <a:schemeClr val="bg1"/>
          </a:solidFill>
        </p:spPr>
        <p:txBody>
          <a:bodyPr tIns="0" bIns="0" anchor="ctr"/>
          <a:lstStyle>
            <a:lvl1pPr marL="0" indent="0">
              <a:buNone/>
              <a:defRPr sz="3399" b="0">
                <a:solidFill>
                  <a:srgbClr val="FF0000"/>
                </a:solidFill>
              </a:defRPr>
            </a:lvl1pPr>
          </a:lstStyle>
          <a:p>
            <a:r>
              <a:rPr lang="en-US" kern="0" dirty="0"/>
              <a:t>List item header text style</a:t>
            </a:r>
          </a:p>
        </p:txBody>
      </p:sp>
      <p:sp>
        <p:nvSpPr>
          <p:cNvPr id="28" name="Text Placeholder 3">
            <a:extLst>
              <a:ext uri="{FF2B5EF4-FFF2-40B4-BE49-F238E27FC236}">
                <a16:creationId xmlns:a16="http://schemas.microsoft.com/office/drawing/2014/main" id="{2C165392-FF16-194E-BB96-47B05786B74E}"/>
              </a:ext>
            </a:extLst>
          </p:cNvPr>
          <p:cNvSpPr>
            <a:spLocks noGrp="1"/>
          </p:cNvSpPr>
          <p:nvPr>
            <p:ph type="body" sz="quarter" idx="25" hasCustomPrompt="1"/>
          </p:nvPr>
        </p:nvSpPr>
        <p:spPr>
          <a:xfrm>
            <a:off x="960121" y="4851993"/>
            <a:ext cx="10232969" cy="508722"/>
          </a:xfrm>
          <a:solidFill>
            <a:schemeClr val="bg1"/>
          </a:solidFill>
        </p:spPr>
        <p:txBody>
          <a:bodyPr tIns="0" bIns="0" anchor="ctr"/>
          <a:lstStyle>
            <a:lvl1pPr marL="0" indent="0">
              <a:buNone/>
              <a:defRPr sz="3399" b="0">
                <a:solidFill>
                  <a:srgbClr val="FF0000"/>
                </a:solidFill>
              </a:defRPr>
            </a:lvl1pPr>
          </a:lstStyle>
          <a:p>
            <a:r>
              <a:rPr lang="en-US" kern="0" dirty="0"/>
              <a:t>List item header text style</a:t>
            </a:r>
          </a:p>
        </p:txBody>
      </p:sp>
      <p:sp>
        <p:nvSpPr>
          <p:cNvPr id="44" name="Slide Number Placeholder 2">
            <a:extLst>
              <a:ext uri="{FF2B5EF4-FFF2-40B4-BE49-F238E27FC236}">
                <a16:creationId xmlns:a16="http://schemas.microsoft.com/office/drawing/2014/main" id="{7C1986B2-675B-824C-8649-7C9AC5CE346C}"/>
              </a:ext>
            </a:extLst>
          </p:cNvPr>
          <p:cNvSpPr>
            <a:spLocks noGrp="1"/>
          </p:cNvSpPr>
          <p:nvPr>
            <p:ph type="sldNum" sz="quarter" idx="10"/>
          </p:nvPr>
        </p:nvSpPr>
        <p:spPr>
          <a:xfrm>
            <a:off x="647700" y="6356352"/>
            <a:ext cx="2743200" cy="365125"/>
          </a:xfrm>
        </p:spPr>
        <p:txBody>
          <a:bodyPr/>
          <a:lstStyle/>
          <a:p>
            <a:pPr>
              <a:defRPr/>
            </a:pPr>
            <a:r>
              <a:rPr lang="en-US"/>
              <a:t>Creating Processor System 24- </a:t>
            </a:r>
            <a:fld id="{99D29FBF-A473-46DA-BC14-675AC1C8F9A5}" type="slidenum">
              <a:rPr lang="en-US" smtClean="0"/>
              <a:pPr>
                <a:defRPr/>
              </a:pPr>
              <a:t>‹#›</a:t>
            </a:fld>
            <a:endParaRPr lang="en-US" dirty="0"/>
          </a:p>
        </p:txBody>
      </p:sp>
      <p:sp>
        <p:nvSpPr>
          <p:cNvPr id="4" name="Content Placeholder 3"/>
          <p:cNvSpPr>
            <a:spLocks noGrp="1"/>
          </p:cNvSpPr>
          <p:nvPr>
            <p:ph sz="quarter" idx="29" hasCustomPrompt="1"/>
          </p:nvPr>
        </p:nvSpPr>
        <p:spPr>
          <a:xfrm>
            <a:off x="966789" y="2074225"/>
            <a:ext cx="10226675" cy="709616"/>
          </a:xfrm>
        </p:spPr>
        <p:txBody>
          <a:bodyPr/>
          <a:lstStyle>
            <a:lvl1pPr>
              <a:spcBef>
                <a:spcPts val="600"/>
              </a:spcBef>
              <a:defRPr b="0"/>
            </a:lvl1pPr>
            <a:lvl2pPr marL="457063" indent="0">
              <a:buNone/>
              <a:defRPr/>
            </a:lvl2pPr>
          </a:lstStyle>
          <a:p>
            <a:pPr lvl="0"/>
            <a:r>
              <a:rPr lang="en-US" dirty="0"/>
              <a:t>List item subhead text style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a:t>
            </a:r>
          </a:p>
          <a:p>
            <a:pPr lvl="0"/>
            <a:r>
              <a:rPr lang="en-US" dirty="0"/>
              <a:t>List item subhead text style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a:t>
            </a:r>
          </a:p>
        </p:txBody>
      </p:sp>
      <p:sp>
        <p:nvSpPr>
          <p:cNvPr id="14" name="Content Placeholder 3"/>
          <p:cNvSpPr>
            <a:spLocks noGrp="1"/>
          </p:cNvSpPr>
          <p:nvPr>
            <p:ph sz="quarter" idx="30" hasCustomPrompt="1"/>
          </p:nvPr>
        </p:nvSpPr>
        <p:spPr>
          <a:xfrm>
            <a:off x="976949" y="3738837"/>
            <a:ext cx="10226675" cy="709616"/>
          </a:xfrm>
        </p:spPr>
        <p:txBody>
          <a:bodyPr/>
          <a:lstStyle>
            <a:lvl1pPr>
              <a:spcBef>
                <a:spcPts val="600"/>
              </a:spcBef>
              <a:defRPr b="0"/>
            </a:lvl1pPr>
            <a:lvl2pPr marL="457063" indent="0">
              <a:buNone/>
              <a:defRPr/>
            </a:lvl2pPr>
          </a:lstStyle>
          <a:p>
            <a:pPr lvl="0"/>
            <a:r>
              <a:rPr lang="en-US" dirty="0"/>
              <a:t>List item subhead text style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a:t>
            </a:r>
          </a:p>
          <a:p>
            <a:pPr lvl="0"/>
            <a:r>
              <a:rPr lang="en-US" dirty="0"/>
              <a:t>List item subhead text style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a:t>
            </a:r>
          </a:p>
        </p:txBody>
      </p:sp>
      <p:sp>
        <p:nvSpPr>
          <p:cNvPr id="15" name="Content Placeholder 3"/>
          <p:cNvSpPr>
            <a:spLocks noGrp="1"/>
          </p:cNvSpPr>
          <p:nvPr>
            <p:ph sz="quarter" idx="31" hasCustomPrompt="1"/>
          </p:nvPr>
        </p:nvSpPr>
        <p:spPr>
          <a:xfrm>
            <a:off x="976949" y="5381035"/>
            <a:ext cx="10226675" cy="709616"/>
          </a:xfrm>
        </p:spPr>
        <p:txBody>
          <a:bodyPr/>
          <a:lstStyle>
            <a:lvl1pPr>
              <a:spcBef>
                <a:spcPts val="600"/>
              </a:spcBef>
              <a:defRPr b="0"/>
            </a:lvl1pPr>
            <a:lvl2pPr marL="457063" indent="0">
              <a:buNone/>
              <a:defRPr/>
            </a:lvl2pPr>
          </a:lstStyle>
          <a:p>
            <a:pPr lvl="0"/>
            <a:r>
              <a:rPr lang="en-US" dirty="0"/>
              <a:t>List item subhead text style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a:t>
            </a:r>
          </a:p>
          <a:p>
            <a:pPr lvl="0"/>
            <a:r>
              <a:rPr lang="en-US" dirty="0"/>
              <a:t>List item subhead text style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a:t>
            </a:r>
          </a:p>
        </p:txBody>
      </p:sp>
    </p:spTree>
    <p:extLst>
      <p:ext uri="{BB962C8B-B14F-4D97-AF65-F5344CB8AC3E}">
        <p14:creationId xmlns:p14="http://schemas.microsoft.com/office/powerpoint/2010/main" val="3372537609"/>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AD77-0876-4647-97DC-D93085BB1334}"/>
              </a:ext>
            </a:extLst>
          </p:cNvPr>
          <p:cNvSpPr>
            <a:spLocks noGrp="1"/>
          </p:cNvSpPr>
          <p:nvPr>
            <p:ph type="title"/>
          </p:nvPr>
        </p:nvSpPr>
        <p:spPr>
          <a:xfrm>
            <a:off x="579121" y="304800"/>
            <a:ext cx="11033760" cy="975360"/>
          </a:xfrm>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70F2BAF-0E03-9146-9CEF-EF57A7048199}"/>
              </a:ext>
            </a:extLst>
          </p:cNvPr>
          <p:cNvSpPr>
            <a:spLocks noGrp="1"/>
          </p:cNvSpPr>
          <p:nvPr>
            <p:ph type="sldNum" sz="quarter" idx="10"/>
          </p:nvPr>
        </p:nvSpPr>
        <p:spPr/>
        <p:txBody>
          <a:bodyPr/>
          <a:lstStyle/>
          <a:p>
            <a:fld id="{626C978B-826E-438C-909A-E9C381D3FF04}" type="slidenum">
              <a:rPr lang="en-US" smtClean="0"/>
              <a:pPr/>
              <a:t>‹#›</a:t>
            </a:fld>
            <a:endParaRPr lang="en-US"/>
          </a:p>
        </p:txBody>
      </p:sp>
      <p:sp>
        <p:nvSpPr>
          <p:cNvPr id="6" name="Rectangle 5"/>
          <p:cNvSpPr/>
          <p:nvPr userDrawn="1"/>
        </p:nvSpPr>
        <p:spPr>
          <a:xfrm>
            <a:off x="1" y="0"/>
            <a:ext cx="12192000" cy="853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340049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End Slide">
    <p:bg>
      <p:bgPr>
        <a:solidFill>
          <a:srgbClr val="141724"/>
        </a:solidFill>
        <a:effectLst/>
      </p:bgPr>
    </p:bg>
    <p:spTree>
      <p:nvGrpSpPr>
        <p:cNvPr id="1" name=""/>
        <p:cNvGrpSpPr/>
        <p:nvPr/>
      </p:nvGrpSpPr>
      <p:grpSpPr>
        <a:xfrm>
          <a:off x="0" y="0"/>
          <a:ext cx="0" cy="0"/>
          <a:chOff x="0" y="0"/>
          <a:chExt cx="0" cy="0"/>
        </a:xfrm>
      </p:grpSpPr>
      <p:sp>
        <p:nvSpPr>
          <p:cNvPr id="24" name="Rectangle 23"/>
          <p:cNvSpPr/>
          <p:nvPr/>
        </p:nvSpPr>
        <p:spPr>
          <a:xfrm>
            <a:off x="10832950" y="6443472"/>
            <a:ext cx="1176170" cy="371856"/>
          </a:xfrm>
          <a:prstGeom prst="rect">
            <a:avLst/>
          </a:prstGeom>
          <a:solidFill>
            <a:srgbClr val="161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9" name="Right Triangle 18">
            <a:extLst>
              <a:ext uri="{FF2B5EF4-FFF2-40B4-BE49-F238E27FC236}">
                <a16:creationId xmlns:a16="http://schemas.microsoft.com/office/drawing/2014/main" id="{60FB99D6-8BE6-3843-87F0-1BF2F1338A6C}"/>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0" name="Right Triangle 19">
            <a:extLst>
              <a:ext uri="{FF2B5EF4-FFF2-40B4-BE49-F238E27FC236}">
                <a16:creationId xmlns:a16="http://schemas.microsoft.com/office/drawing/2014/main" id="{7E68A1B2-3ABC-9D4A-B378-06C02AF8EB0C}"/>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Right Triangle 5">
            <a:extLst>
              <a:ext uri="{FF2B5EF4-FFF2-40B4-BE49-F238E27FC236}">
                <a16:creationId xmlns:a16="http://schemas.microsoft.com/office/drawing/2014/main" id="{60184228-3525-514A-86C4-3C16B3BD697F}"/>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Right Triangle 6">
            <a:extLst>
              <a:ext uri="{FF2B5EF4-FFF2-40B4-BE49-F238E27FC236}">
                <a16:creationId xmlns:a16="http://schemas.microsoft.com/office/drawing/2014/main" id="{DB5B8B0E-1006-BC4A-9FBE-4C9A0F8CB908}"/>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Right Triangle 8">
            <a:extLst>
              <a:ext uri="{FF2B5EF4-FFF2-40B4-BE49-F238E27FC236}">
                <a16:creationId xmlns:a16="http://schemas.microsoft.com/office/drawing/2014/main" id="{CD6377F4-2164-4C47-B26D-2B2C92B343C5}"/>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ight Triangle 9">
            <a:extLst>
              <a:ext uri="{FF2B5EF4-FFF2-40B4-BE49-F238E27FC236}">
                <a16:creationId xmlns:a16="http://schemas.microsoft.com/office/drawing/2014/main" id="{50D1EABC-9772-9C41-B944-B07DB09ED607}"/>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ight Triangle 12">
            <a:extLst>
              <a:ext uri="{FF2B5EF4-FFF2-40B4-BE49-F238E27FC236}">
                <a16:creationId xmlns:a16="http://schemas.microsoft.com/office/drawing/2014/main" id="{CCEBED41-AE49-0A45-88A5-DA613F2CC363}"/>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ight Triangle 13">
            <a:extLst>
              <a:ext uri="{FF2B5EF4-FFF2-40B4-BE49-F238E27FC236}">
                <a16:creationId xmlns:a16="http://schemas.microsoft.com/office/drawing/2014/main" id="{1003DCE0-C55E-6448-AC1E-9D71F3EBB562}"/>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ight Triangle 15">
            <a:extLst>
              <a:ext uri="{FF2B5EF4-FFF2-40B4-BE49-F238E27FC236}">
                <a16:creationId xmlns:a16="http://schemas.microsoft.com/office/drawing/2014/main" id="{31979BB4-D02E-AE4E-A8A8-2A7A55AB79CA}"/>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ight Triangle 17">
            <a:extLst>
              <a:ext uri="{FF2B5EF4-FFF2-40B4-BE49-F238E27FC236}">
                <a16:creationId xmlns:a16="http://schemas.microsoft.com/office/drawing/2014/main" id="{A03168C6-AAF2-8A4D-AE31-BF4FFA4AA02E}"/>
              </a:ext>
            </a:extLst>
          </p:cNvPr>
          <p:cNvSpPr/>
          <p:nvPr/>
        </p:nvSpPr>
        <p:spPr>
          <a:xfrm rot="10800000">
            <a:off x="7412966" y="0"/>
            <a:ext cx="4792936" cy="479293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ight Triangle 21">
            <a:extLst>
              <a:ext uri="{FF2B5EF4-FFF2-40B4-BE49-F238E27FC236}">
                <a16:creationId xmlns:a16="http://schemas.microsoft.com/office/drawing/2014/main" id="{0F9A8760-B4C4-654E-B224-4A478CF0477F}"/>
              </a:ext>
            </a:extLst>
          </p:cNvPr>
          <p:cNvSpPr/>
          <p:nvPr/>
        </p:nvSpPr>
        <p:spPr>
          <a:xfrm rot="16200000">
            <a:off x="7412966" y="2078967"/>
            <a:ext cx="4779034" cy="4779034"/>
          </a:xfrm>
          <a:prstGeom prst="rtTriangle">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3" name="Right Triangle 22">
            <a:extLst>
              <a:ext uri="{FF2B5EF4-FFF2-40B4-BE49-F238E27FC236}">
                <a16:creationId xmlns:a16="http://schemas.microsoft.com/office/drawing/2014/main" id="{2227A6DD-EC13-EF49-9819-F92827EA4822}"/>
              </a:ext>
            </a:extLst>
          </p:cNvPr>
          <p:cNvSpPr/>
          <p:nvPr/>
        </p:nvSpPr>
        <p:spPr>
          <a:xfrm rot="10800000">
            <a:off x="7412966" y="0"/>
            <a:ext cx="4792936" cy="4792936"/>
          </a:xfrm>
          <a:prstGeom prst="rtTriangle">
            <a:avLst/>
          </a:prstGeom>
          <a:solidFill>
            <a:srgbClr val="EB1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7" name="Picture 16" descr="11.png"/>
          <p:cNvPicPr>
            <a:picLocks noChangeAspect="1"/>
          </p:cNvPicPr>
          <p:nvPr/>
        </p:nvPicPr>
        <p:blipFill rotWithShape="1">
          <a:blip r:embed="rId2" cstate="print">
            <a:alphaModFix amt="70000"/>
            <a:extLst>
              <a:ext uri="{28A0092B-C50C-407E-A947-70E740481C1C}">
                <a14:useLocalDpi xmlns:a14="http://schemas.microsoft.com/office/drawing/2010/main" val="0"/>
              </a:ext>
            </a:extLst>
          </a:blip>
          <a:srcRect t="-2013" b="2013"/>
          <a:stretch/>
        </p:blipFill>
        <p:spPr>
          <a:xfrm>
            <a:off x="9017001" y="0"/>
            <a:ext cx="3175000" cy="6858000"/>
          </a:xfrm>
          <a:prstGeom prst="rect">
            <a:avLst/>
          </a:prstGeom>
        </p:spPr>
      </p:pic>
      <p:pic>
        <p:nvPicPr>
          <p:cNvPr id="21" name="Picture 20">
            <a:extLst>
              <a:ext uri="{FF2B5EF4-FFF2-40B4-BE49-F238E27FC236}">
                <a16:creationId xmlns:a16="http://schemas.microsoft.com/office/drawing/2014/main" id="{DF656EFA-286F-5E4A-9F0B-E6DE9CBD22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571" y="6020571"/>
            <a:ext cx="1280160" cy="259781"/>
          </a:xfrm>
          <a:prstGeom prst="rect">
            <a:avLst/>
          </a:prstGeom>
        </p:spPr>
      </p:pic>
      <p:sp>
        <p:nvSpPr>
          <p:cNvPr id="4" name="TextBox 3">
            <a:extLst>
              <a:ext uri="{FF2B5EF4-FFF2-40B4-BE49-F238E27FC236}">
                <a16:creationId xmlns:a16="http://schemas.microsoft.com/office/drawing/2014/main" id="{3388527C-82D0-9645-A44A-89CA1AE03B1F}"/>
              </a:ext>
            </a:extLst>
          </p:cNvPr>
          <p:cNvSpPr txBox="1"/>
          <p:nvPr/>
        </p:nvSpPr>
        <p:spPr>
          <a:xfrm>
            <a:off x="872571" y="2644170"/>
            <a:ext cx="5390207" cy="1569660"/>
          </a:xfrm>
          <a:prstGeom prst="rect">
            <a:avLst/>
          </a:prstGeom>
          <a:noFill/>
        </p:spPr>
        <p:txBody>
          <a:bodyPr wrap="square" rtlCol="0">
            <a:spAutoFit/>
          </a:bodyPr>
          <a:lstStyle/>
          <a:p>
            <a:r>
              <a:rPr lang="en-US" sz="4799" b="1" dirty="0"/>
              <a:t>Adaptable.</a:t>
            </a:r>
            <a:br>
              <a:rPr lang="en-US" sz="4799" b="1" dirty="0"/>
            </a:br>
            <a:r>
              <a:rPr lang="en-US" sz="4799" b="1" dirty="0">
                <a:solidFill>
                  <a:srgbClr val="FF0000"/>
                </a:solidFill>
              </a:rPr>
              <a:t>Intelligent.</a:t>
            </a:r>
            <a:endParaRPr lang="en-US" sz="4799" b="1" dirty="0"/>
          </a:p>
        </p:txBody>
      </p:sp>
    </p:spTree>
    <p:extLst>
      <p:ext uri="{BB962C8B-B14F-4D97-AF65-F5344CB8AC3E}">
        <p14:creationId xmlns:p14="http://schemas.microsoft.com/office/powerpoint/2010/main" val="3905437875"/>
      </p:ext>
    </p:extLst>
  </p:cSld>
  <p:clrMapOvr>
    <a:overrideClrMapping bg1="dk1" tx1="lt1" bg2="dk2" tx2="lt2" accent1="accent1" accent2="accent2" accent3="accent3" accent4="accent4" accent5="accent5" accent6="accent6" hlink="hlink" folHlink="folHlink"/>
  </p:clrMapOvr>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nd Content Standard">
    <p:spTree>
      <p:nvGrpSpPr>
        <p:cNvPr id="1" name=""/>
        <p:cNvGrpSpPr/>
        <p:nvPr/>
      </p:nvGrpSpPr>
      <p:grpSpPr>
        <a:xfrm>
          <a:off x="0" y="0"/>
          <a:ext cx="0" cy="0"/>
          <a:chOff x="0" y="0"/>
          <a:chExt cx="0" cy="0"/>
        </a:xfrm>
      </p:grpSpPr>
      <p:sp>
        <p:nvSpPr>
          <p:cNvPr id="6" name="Rectangle 11"/>
          <p:cNvSpPr>
            <a:spLocks noGrp="1" noChangeArrowheads="1"/>
          </p:cNvSpPr>
          <p:nvPr>
            <p:ph type="title"/>
          </p:nvPr>
        </p:nvSpPr>
        <p:spPr bwMode="auto">
          <a:xfrm>
            <a:off x="1083733" y="209551"/>
            <a:ext cx="10498667" cy="530352"/>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a:t>Click to edit Master title style</a:t>
            </a:r>
            <a:endParaRPr lang="en-US" dirty="0"/>
          </a:p>
        </p:txBody>
      </p:sp>
      <p:sp>
        <p:nvSpPr>
          <p:cNvPr id="8" name="Text Placeholder 2">
            <a:extLst>
              <a:ext uri="{FF2B5EF4-FFF2-40B4-BE49-F238E27FC236}">
                <a16:creationId xmlns:a16="http://schemas.microsoft.com/office/drawing/2014/main" id="{D7516C97-D76C-4143-B0C9-7914FE2E3326}"/>
              </a:ext>
            </a:extLst>
          </p:cNvPr>
          <p:cNvSpPr>
            <a:spLocks noGrp="1"/>
          </p:cNvSpPr>
          <p:nvPr>
            <p:ph idx="1"/>
          </p:nvPr>
        </p:nvSpPr>
        <p:spPr>
          <a:xfrm>
            <a:off x="1066799" y="1219809"/>
            <a:ext cx="10515600" cy="4756356"/>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4">
            <a:extLst>
              <a:ext uri="{FF2B5EF4-FFF2-40B4-BE49-F238E27FC236}">
                <a16:creationId xmlns:a16="http://schemas.microsoft.com/office/drawing/2014/main" id="{45D29EE1-920F-409E-9F95-DF107893F90A}"/>
              </a:ext>
            </a:extLst>
          </p:cNvPr>
          <p:cNvSpPr>
            <a:spLocks noGrp="1"/>
          </p:cNvSpPr>
          <p:nvPr>
            <p:ph type="sldNum" sz="quarter" idx="4"/>
          </p:nvPr>
        </p:nvSpPr>
        <p:spPr>
          <a:xfrm>
            <a:off x="450138" y="6492876"/>
            <a:ext cx="2930365" cy="365125"/>
          </a:xfrm>
          <a:prstGeom prst="rect">
            <a:avLst/>
          </a:prstGeom>
        </p:spPr>
        <p:txBody>
          <a:bodyPr vert="horz" lIns="91440" tIns="45720" rIns="91440" bIns="45720" rtlCol="0" anchor="ctr"/>
          <a:lstStyle>
            <a:lvl1pPr algn="l">
              <a:defRPr sz="1200" b="1">
                <a:solidFill>
                  <a:schemeClr val="tx1">
                    <a:tint val="75000"/>
                  </a:schemeClr>
                </a:solidFill>
              </a:defRPr>
            </a:lvl1p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22505634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Title No Body Copy">
    <p:spTree>
      <p:nvGrpSpPr>
        <p:cNvPr id="1" name=""/>
        <p:cNvGrpSpPr/>
        <p:nvPr/>
      </p:nvGrpSpPr>
      <p:grpSpPr>
        <a:xfrm>
          <a:off x="0" y="0"/>
          <a:ext cx="0" cy="0"/>
          <a:chOff x="0" y="0"/>
          <a:chExt cx="0" cy="0"/>
        </a:xfrm>
      </p:grpSpPr>
      <p:sp>
        <p:nvSpPr>
          <p:cNvPr id="4" name="Title 1"/>
          <p:cNvSpPr>
            <a:spLocks noGrp="1"/>
          </p:cNvSpPr>
          <p:nvPr>
            <p:ph type="title"/>
          </p:nvPr>
        </p:nvSpPr>
        <p:spPr>
          <a:xfrm>
            <a:off x="1083734" y="209551"/>
            <a:ext cx="11017956" cy="530352"/>
          </a:xfrm>
        </p:spPr>
        <p:txBody>
          <a:bodyPr/>
          <a:lstStyle/>
          <a:p>
            <a:r>
              <a:rPr lang="en-US"/>
              <a:t>Click to edit Master title style</a:t>
            </a:r>
          </a:p>
        </p:txBody>
      </p:sp>
      <p:sp>
        <p:nvSpPr>
          <p:cNvPr id="7" name="Slide Number Placeholder 4">
            <a:extLst>
              <a:ext uri="{FF2B5EF4-FFF2-40B4-BE49-F238E27FC236}">
                <a16:creationId xmlns:a16="http://schemas.microsoft.com/office/drawing/2014/main" id="{3788CBA5-BCC5-4EB9-81CC-A2D7B452C715}"/>
              </a:ext>
            </a:extLst>
          </p:cNvPr>
          <p:cNvSpPr>
            <a:spLocks noGrp="1"/>
          </p:cNvSpPr>
          <p:nvPr>
            <p:ph type="sldNum" sz="quarter" idx="4"/>
          </p:nvPr>
        </p:nvSpPr>
        <p:spPr>
          <a:xfrm>
            <a:off x="450138" y="6492876"/>
            <a:ext cx="2930365" cy="365125"/>
          </a:xfrm>
          <a:prstGeom prst="rect">
            <a:avLst/>
          </a:prstGeom>
        </p:spPr>
        <p:txBody>
          <a:bodyPr vert="horz" lIns="91440" tIns="45720" rIns="91440" bIns="45720" rtlCol="0" anchor="ctr"/>
          <a:lstStyle>
            <a:lvl1pPr algn="l">
              <a:defRPr sz="1200" b="1">
                <a:solidFill>
                  <a:schemeClr val="tx1">
                    <a:tint val="75000"/>
                  </a:schemeClr>
                </a:solidFill>
              </a:defRPr>
            </a:lvl1pPr>
          </a:lstStyle>
          <a:p>
            <a:pPr>
              <a:defRPr/>
            </a:pPr>
            <a:r>
              <a:rPr lang="en-US"/>
              <a:t>Creating Processor System 24- </a:t>
            </a:r>
            <a:fld id="{99D29FBF-A473-46DA-BC14-675AC1C8F9A5}" type="slidenum">
              <a:rPr lang="en-US" smtClean="0"/>
              <a:pPr>
                <a:defRPr/>
              </a:pPr>
              <a:t>‹#›</a:t>
            </a:fld>
            <a:endParaRPr lang="en-US" dirty="0"/>
          </a:p>
        </p:txBody>
      </p:sp>
    </p:spTree>
    <p:extLst>
      <p:ext uri="{BB962C8B-B14F-4D97-AF65-F5344CB8AC3E}">
        <p14:creationId xmlns:p14="http://schemas.microsoft.com/office/powerpoint/2010/main" val="42363831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AD77-0876-4647-97DC-D93085BB1334}"/>
              </a:ext>
            </a:extLst>
          </p:cNvPr>
          <p:cNvSpPr>
            <a:spLocks noGrp="1"/>
          </p:cNvSpPr>
          <p:nvPr>
            <p:ph type="title"/>
          </p:nvPr>
        </p:nvSpPr>
        <p:spPr>
          <a:xfrm>
            <a:off x="579121" y="304800"/>
            <a:ext cx="11033760" cy="975360"/>
          </a:xfrm>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70F2BAF-0E03-9146-9CEF-EF57A7048199}"/>
              </a:ext>
            </a:extLst>
          </p:cNvPr>
          <p:cNvSpPr>
            <a:spLocks noGrp="1"/>
          </p:cNvSpPr>
          <p:nvPr>
            <p:ph type="sldNum" sz="quarter" idx="10"/>
          </p:nvPr>
        </p:nvSpPr>
        <p:spPr/>
        <p:txBody>
          <a:bodyPr/>
          <a:lstStyle/>
          <a:p>
            <a:fld id="{626C978B-826E-438C-909A-E9C381D3FF04}" type="slidenum">
              <a:rPr lang="en-US" smtClean="0"/>
              <a:pPr/>
              <a:t>‹#›</a:t>
            </a:fld>
            <a:endParaRPr lang="en-US"/>
          </a:p>
        </p:txBody>
      </p:sp>
      <p:sp>
        <p:nvSpPr>
          <p:cNvPr id="4" name="Text Placeholder 2">
            <a:extLst>
              <a:ext uri="{FF2B5EF4-FFF2-40B4-BE49-F238E27FC236}">
                <a16:creationId xmlns:a16="http://schemas.microsoft.com/office/drawing/2014/main" id="{3A824BE7-9859-7240-83D5-846AECA2353C}"/>
              </a:ext>
            </a:extLst>
          </p:cNvPr>
          <p:cNvSpPr>
            <a:spLocks noGrp="1"/>
          </p:cNvSpPr>
          <p:nvPr>
            <p:ph idx="1"/>
          </p:nvPr>
        </p:nvSpPr>
        <p:spPr>
          <a:xfrm>
            <a:off x="579121" y="1470401"/>
            <a:ext cx="11033760" cy="4632960"/>
          </a:xfrm>
          <a:prstGeom prst="rect">
            <a:avLst/>
          </a:prstGeom>
        </p:spPr>
        <p:txBody>
          <a:bodyPr vert="horz" lIns="91440" tIns="45720" rIns="91440" bIns="45720" rtlCol="0">
            <a:noAutofit/>
          </a:bodyPr>
          <a:lstStyle>
            <a:lvl1pPr marL="234962" indent="-234962">
              <a:buSzPct val="80000"/>
              <a:buFont typeface="Webdings" panose="05030102010509060703" pitchFamily="18" charset="2"/>
              <a:buChar char=""/>
              <a:defRPr lang="en-US" dirty="0" smtClean="0"/>
            </a:lvl1pPr>
            <a:lvl2pPr marL="452989" indent="-220144">
              <a:buSzPct val="80000"/>
              <a:buFont typeface="Wingdings 3" panose="05040102010807070707" pitchFamily="18" charset="2"/>
              <a:buChar char=""/>
              <a:defRPr sz="2000"/>
            </a:lvl2pPr>
            <a:lvl3pPr marL="685835" indent="-232845">
              <a:buSzPct val="80000"/>
              <a:buFont typeface="Wingdings 3" panose="05040102010807070707" pitchFamily="18" charset="2"/>
              <a:buChar char="¬"/>
              <a:defRPr sz="1600"/>
            </a:lvl3pPr>
            <a:lvl4pPr marL="916563" indent="-230729">
              <a:buSzPct val="80000"/>
              <a:buFont typeface="Wingdings 3" panose="05040102010807070707" pitchFamily="18" charset="2"/>
              <a:buChar char="¬"/>
              <a:defRPr/>
            </a:lvl4pPr>
            <a:lvl5pPr marL="1138824" indent="-222262">
              <a:buSzPct val="80000"/>
              <a:buFont typeface="Wingdings 3" panose="05040102010807070707" pitchFamily="18" charset="2"/>
              <a:buChar cha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a:xfrm>
            <a:off x="1" y="0"/>
            <a:ext cx="12192000" cy="853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839187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79121" y="304800"/>
            <a:ext cx="11033760" cy="975360"/>
          </a:xfrm>
        </p:spPr>
        <p:txBody>
          <a:bodyPr/>
          <a:lstStyle/>
          <a:p>
            <a:r>
              <a:rPr lang="en-US"/>
              <a:t>Click to edit Master title style</a:t>
            </a:r>
          </a:p>
        </p:txBody>
      </p:sp>
      <p:sp>
        <p:nvSpPr>
          <p:cNvPr id="3" name="Content Placeholder 2"/>
          <p:cNvSpPr>
            <a:spLocks noGrp="1"/>
          </p:cNvSpPr>
          <p:nvPr>
            <p:ph sz="half" idx="1"/>
          </p:nvPr>
        </p:nvSpPr>
        <p:spPr>
          <a:xfrm>
            <a:off x="579120" y="1463041"/>
            <a:ext cx="5364480" cy="4632960"/>
          </a:xfrm>
          <a:prstGeom prst="rect">
            <a:avLst/>
          </a:prstGeom>
        </p:spPr>
        <p:txBody>
          <a:bodyPr>
            <a:noAutofit/>
          </a:bodyPr>
          <a:lstStyle>
            <a:lvl1pPr>
              <a:defRPr sz="2400">
                <a:solidFill>
                  <a:schemeClr val="tx1"/>
                </a:solidFill>
              </a:defRPr>
            </a:lvl1pPr>
            <a:lvl2pPr>
              <a:defRPr sz="20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48401" y="1463041"/>
            <a:ext cx="5364480" cy="4632960"/>
          </a:xfrm>
          <a:prstGeom prst="rect">
            <a:avLst/>
          </a:prstGeom>
        </p:spPr>
        <p:txBody>
          <a:bodyPr>
            <a:noAutofit/>
          </a:bodyPr>
          <a:lstStyle>
            <a:lvl1pPr>
              <a:defRPr sz="2400">
                <a:solidFill>
                  <a:schemeClr val="tx1"/>
                </a:solidFill>
              </a:defRPr>
            </a:lvl1pPr>
            <a:lvl2pPr>
              <a:defRPr sz="20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4">
            <a:extLst>
              <a:ext uri="{FF2B5EF4-FFF2-40B4-BE49-F238E27FC236}">
                <a16:creationId xmlns:a16="http://schemas.microsoft.com/office/drawing/2014/main" id="{1A8B06E9-672B-49AA-8789-D576D5680872}"/>
              </a:ext>
            </a:extLst>
          </p:cNvPr>
          <p:cNvSpPr>
            <a:spLocks noGrp="1"/>
          </p:cNvSpPr>
          <p:nvPr>
            <p:ph type="sldNum" sz="quarter" idx="4"/>
          </p:nvPr>
        </p:nvSpPr>
        <p:spPr>
          <a:xfrm>
            <a:off x="586646" y="6363709"/>
            <a:ext cx="975360" cy="365125"/>
          </a:xfrm>
          <a:prstGeom prst="rect">
            <a:avLst/>
          </a:prstGeom>
        </p:spPr>
        <p:txBody>
          <a:bodyPr vert="horz" lIns="91440" tIns="45720" rIns="91440" bIns="45720" rtlCol="0" anchor="b"/>
          <a:lstStyle>
            <a:lvl1pPr marL="0" indent="0" algn="l">
              <a:buFont typeface="Arial" panose="020B0604020202020204" pitchFamily="34" charset="0"/>
              <a:buNone/>
              <a:defRPr sz="1133" b="1">
                <a:solidFill>
                  <a:schemeClr val="tx1"/>
                </a:solidFill>
              </a:defRPr>
            </a:lvl1pPr>
          </a:lstStyle>
          <a:p>
            <a:fld id="{626C978B-826E-438C-909A-E9C381D3FF04}" type="slidenum">
              <a:rPr lang="en-US" smtClean="0"/>
              <a:pPr/>
              <a:t>‹#›</a:t>
            </a:fld>
            <a:endParaRPr lang="en-US"/>
          </a:p>
        </p:txBody>
      </p:sp>
      <p:sp>
        <p:nvSpPr>
          <p:cNvPr id="9" name="Rectangle 8"/>
          <p:cNvSpPr/>
          <p:nvPr userDrawn="1"/>
        </p:nvSpPr>
        <p:spPr>
          <a:xfrm>
            <a:off x="1" y="0"/>
            <a:ext cx="12192000" cy="853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4223070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tx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5D42470-3AEB-A94C-96B8-18E2C7C25164}"/>
              </a:ext>
            </a:extLst>
          </p:cNvPr>
          <p:cNvSpPr/>
          <p:nvPr userDrawn="1"/>
        </p:nvSpPr>
        <p:spPr>
          <a:xfrm>
            <a:off x="10058400" y="6109945"/>
            <a:ext cx="1752600" cy="6621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C665AB6-C348-1649-BCA3-AB4427CB838C}"/>
              </a:ext>
            </a:extLst>
          </p:cNvPr>
          <p:cNvPicPr>
            <a:picLocks noChangeAspect="1"/>
          </p:cNvPicPr>
          <p:nvPr userDrawn="1"/>
        </p:nvPicPr>
        <p:blipFill>
          <a:blip r:embed="rId2"/>
          <a:stretch>
            <a:fillRect/>
          </a:stretch>
        </p:blipFill>
        <p:spPr>
          <a:xfrm>
            <a:off x="11028822" y="6279369"/>
            <a:ext cx="576532" cy="357078"/>
          </a:xfrm>
          <a:prstGeom prst="rect">
            <a:avLst/>
          </a:prstGeom>
        </p:spPr>
      </p:pic>
      <p:sp>
        <p:nvSpPr>
          <p:cNvPr id="6" name="Title 1">
            <a:extLst>
              <a:ext uri="{FF2B5EF4-FFF2-40B4-BE49-F238E27FC236}">
                <a16:creationId xmlns:a16="http://schemas.microsoft.com/office/drawing/2014/main" id="{61320318-DA78-471F-8076-1A95C5254529}"/>
              </a:ext>
            </a:extLst>
          </p:cNvPr>
          <p:cNvSpPr>
            <a:spLocks noGrp="1"/>
          </p:cNvSpPr>
          <p:nvPr>
            <p:ph type="title" hasCustomPrompt="1"/>
          </p:nvPr>
        </p:nvSpPr>
        <p:spPr>
          <a:xfrm>
            <a:off x="428807" y="3124200"/>
            <a:ext cx="11093827" cy="701040"/>
          </a:xfrm>
        </p:spPr>
        <p:txBody>
          <a:bodyPr anchor="b">
            <a:noAutofit/>
          </a:bodyPr>
          <a:lstStyle>
            <a:lvl1pPr>
              <a:defRPr lang="en-US" sz="4201" b="1" i="0" kern="1200" dirty="0">
                <a:solidFill>
                  <a:schemeClr val="bg1"/>
                </a:solidFill>
                <a:latin typeface="Arial" charset="0"/>
                <a:ea typeface="+mj-ea"/>
                <a:cs typeface="Arial" charset="0"/>
              </a:defRPr>
            </a:lvl1pPr>
          </a:lstStyle>
          <a:p>
            <a:r>
              <a:rPr lang="en-US"/>
              <a:t>Simple Statement</a:t>
            </a:r>
          </a:p>
        </p:txBody>
      </p:sp>
      <p:sp>
        <p:nvSpPr>
          <p:cNvPr id="7" name="Slide Number Placeholder 4">
            <a:extLst>
              <a:ext uri="{FF2B5EF4-FFF2-40B4-BE49-F238E27FC236}">
                <a16:creationId xmlns:a16="http://schemas.microsoft.com/office/drawing/2014/main" id="{1E052772-3EFC-D34C-AA1A-1135DE3C5541}"/>
              </a:ext>
            </a:extLst>
          </p:cNvPr>
          <p:cNvSpPr>
            <a:spLocks noGrp="1"/>
          </p:cNvSpPr>
          <p:nvPr>
            <p:ph type="sldNum" sz="quarter" idx="4"/>
          </p:nvPr>
        </p:nvSpPr>
        <p:spPr>
          <a:xfrm>
            <a:off x="586646" y="6325609"/>
            <a:ext cx="975360" cy="365125"/>
          </a:xfrm>
          <a:prstGeom prst="rect">
            <a:avLst/>
          </a:prstGeom>
        </p:spPr>
        <p:txBody>
          <a:bodyPr vert="horz" lIns="91440" tIns="45720" rIns="91440" bIns="45720" rtlCol="0" anchor="ctr"/>
          <a:lstStyle>
            <a:lvl1pPr marL="0" indent="0" algn="l">
              <a:buFont typeface="Arial" panose="020B0604020202020204" pitchFamily="34" charset="0"/>
              <a:buNone/>
              <a:defRPr sz="1133" b="1">
                <a:solidFill>
                  <a:schemeClr val="bg1"/>
                </a:solidFill>
              </a:defRPr>
            </a:lvl1pPr>
          </a:lstStyle>
          <a:p>
            <a:fld id="{626C978B-826E-438C-909A-E9C381D3FF04}" type="slidenum">
              <a:rPr lang="en-US" smtClean="0"/>
              <a:pPr/>
              <a:t>‹#›</a:t>
            </a:fld>
            <a:endParaRPr lang="en-US"/>
          </a:p>
        </p:txBody>
      </p:sp>
    </p:spTree>
    <p:extLst>
      <p:ext uri="{BB962C8B-B14F-4D97-AF65-F5344CB8AC3E}">
        <p14:creationId xmlns:p14="http://schemas.microsoft.com/office/powerpoint/2010/main" val="3449519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with Picture)">
    <p:bg>
      <p:bgPr>
        <a:solidFill>
          <a:schemeClr val="tx2"/>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512AD6E-7A81-4D46-A4DC-BC3429D8CFF8}"/>
              </a:ext>
            </a:extLst>
          </p:cNvPr>
          <p:cNvSpPr>
            <a:spLocks noGrp="1"/>
          </p:cNvSpPr>
          <p:nvPr>
            <p:ph type="title" hasCustomPrompt="1"/>
          </p:nvPr>
        </p:nvSpPr>
        <p:spPr>
          <a:xfrm>
            <a:off x="428807" y="3124200"/>
            <a:ext cx="5514793" cy="701040"/>
          </a:xfrm>
        </p:spPr>
        <p:txBody>
          <a:bodyPr anchor="b">
            <a:noAutofit/>
          </a:bodyPr>
          <a:lstStyle>
            <a:lvl1pPr>
              <a:defRPr lang="en-US" sz="4201" b="1" i="0" kern="1200" dirty="0">
                <a:solidFill>
                  <a:schemeClr val="bg1"/>
                </a:solidFill>
                <a:latin typeface="Arial" charset="0"/>
                <a:ea typeface="+mj-ea"/>
                <a:cs typeface="Arial" charset="0"/>
              </a:defRPr>
            </a:lvl1pPr>
          </a:lstStyle>
          <a:p>
            <a:r>
              <a:rPr lang="en-US"/>
              <a:t>Simple Statement</a:t>
            </a:r>
          </a:p>
        </p:txBody>
      </p:sp>
      <p:sp>
        <p:nvSpPr>
          <p:cNvPr id="6" name="Picture Placeholder 14">
            <a:extLst>
              <a:ext uri="{FF2B5EF4-FFF2-40B4-BE49-F238E27FC236}">
                <a16:creationId xmlns:a16="http://schemas.microsoft.com/office/drawing/2014/main" id="{89EAEFDD-B284-E94B-8F1D-D7E1627370F6}"/>
              </a:ext>
            </a:extLst>
          </p:cNvPr>
          <p:cNvSpPr>
            <a:spLocks noGrp="1"/>
          </p:cNvSpPr>
          <p:nvPr>
            <p:ph type="pic" sz="quarter" idx="13" hasCustomPrompt="1"/>
          </p:nvPr>
        </p:nvSpPr>
        <p:spPr>
          <a:xfrm>
            <a:off x="6581768" y="1558290"/>
            <a:ext cx="4457700" cy="3741422"/>
          </a:xfrm>
          <a:prstGeom prst="rect">
            <a:avLst/>
          </a:prstGeom>
          <a:noFill/>
        </p:spPr>
        <p:txBody>
          <a:bodyPr vert="horz" lIns="91440" tIns="1371600" rIns="91440" bIns="0" rtlCol="0" anchor="ctr" anchorCtr="0">
            <a:noAutofit/>
          </a:bodyPr>
          <a:lstStyle>
            <a:lvl1pPr marL="309026" indent="-309026" algn="ctr">
              <a:buNone/>
              <a:defRPr lang="en-US" sz="1867" dirty="0">
                <a:solidFill>
                  <a:schemeClr val="bg1"/>
                </a:solidFill>
              </a:defRPr>
            </a:lvl1pPr>
          </a:lstStyle>
          <a:p>
            <a:pPr marL="0" marR="0" lvl="0" indent="0" algn="ctr" defTabSz="1219170" rtl="0" eaLnBrk="1" fontAlgn="auto" latinLnBrk="0" hangingPunct="1">
              <a:lnSpc>
                <a:spcPct val="100000"/>
              </a:lnSpc>
              <a:spcBef>
                <a:spcPts val="1600"/>
              </a:spcBef>
              <a:spcAft>
                <a:spcPts val="0"/>
              </a:spcAft>
              <a:buClr>
                <a:schemeClr val="accent1"/>
              </a:buClr>
              <a:buSzPct val="100000"/>
              <a:tabLst/>
              <a:defRPr/>
            </a:pPr>
            <a:r>
              <a:rPr lang="en-US"/>
              <a:t>Click icon to add picture</a:t>
            </a:r>
          </a:p>
        </p:txBody>
      </p:sp>
      <p:sp>
        <p:nvSpPr>
          <p:cNvPr id="7" name="Rectangle 6">
            <a:extLst>
              <a:ext uri="{FF2B5EF4-FFF2-40B4-BE49-F238E27FC236}">
                <a16:creationId xmlns:a16="http://schemas.microsoft.com/office/drawing/2014/main" id="{645E7C71-1267-7F46-A82A-631E19E556BC}"/>
              </a:ext>
            </a:extLst>
          </p:cNvPr>
          <p:cNvSpPr/>
          <p:nvPr userDrawn="1"/>
        </p:nvSpPr>
        <p:spPr>
          <a:xfrm>
            <a:off x="10058400" y="6109945"/>
            <a:ext cx="1752600" cy="6621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4">
            <a:extLst>
              <a:ext uri="{FF2B5EF4-FFF2-40B4-BE49-F238E27FC236}">
                <a16:creationId xmlns:a16="http://schemas.microsoft.com/office/drawing/2014/main" id="{5B8CD8B4-2837-BA4D-9DA4-67F8481F164B}"/>
              </a:ext>
            </a:extLst>
          </p:cNvPr>
          <p:cNvSpPr>
            <a:spLocks noGrp="1"/>
          </p:cNvSpPr>
          <p:nvPr>
            <p:ph type="sldNum" sz="quarter" idx="4"/>
          </p:nvPr>
        </p:nvSpPr>
        <p:spPr>
          <a:xfrm>
            <a:off x="586646" y="6325609"/>
            <a:ext cx="975360" cy="365125"/>
          </a:xfrm>
          <a:prstGeom prst="rect">
            <a:avLst/>
          </a:prstGeom>
        </p:spPr>
        <p:txBody>
          <a:bodyPr vert="horz" lIns="91440" tIns="45720" rIns="91440" bIns="45720" rtlCol="0" anchor="ctr"/>
          <a:lstStyle>
            <a:lvl1pPr marL="0" indent="0" algn="l">
              <a:buFont typeface="Arial" panose="020B0604020202020204" pitchFamily="34" charset="0"/>
              <a:buNone/>
              <a:defRPr sz="1133" b="1">
                <a:solidFill>
                  <a:schemeClr val="bg1"/>
                </a:solidFill>
              </a:defRPr>
            </a:lvl1pPr>
          </a:lstStyle>
          <a:p>
            <a:fld id="{626C978B-826E-438C-909A-E9C381D3FF04}" type="slidenum">
              <a:rPr lang="en-US" smtClean="0"/>
              <a:pPr/>
              <a:t>‹#›</a:t>
            </a:fld>
            <a:endParaRPr lang="en-US"/>
          </a:p>
        </p:txBody>
      </p:sp>
      <p:pic>
        <p:nvPicPr>
          <p:cNvPr id="12" name="Picture 11">
            <a:extLst>
              <a:ext uri="{FF2B5EF4-FFF2-40B4-BE49-F238E27FC236}">
                <a16:creationId xmlns:a16="http://schemas.microsoft.com/office/drawing/2014/main" id="{E1AC8721-E11C-7940-A173-0F10C27BA8A2}"/>
              </a:ext>
            </a:extLst>
          </p:cNvPr>
          <p:cNvPicPr>
            <a:picLocks noChangeAspect="1"/>
          </p:cNvPicPr>
          <p:nvPr userDrawn="1"/>
        </p:nvPicPr>
        <p:blipFill>
          <a:blip r:embed="rId2"/>
          <a:stretch>
            <a:fillRect/>
          </a:stretch>
        </p:blipFill>
        <p:spPr>
          <a:xfrm>
            <a:off x="11028822" y="6279369"/>
            <a:ext cx="576532" cy="357078"/>
          </a:xfrm>
          <a:prstGeom prst="rect">
            <a:avLst/>
          </a:prstGeom>
        </p:spPr>
      </p:pic>
    </p:spTree>
    <p:extLst>
      <p:ext uri="{BB962C8B-B14F-4D97-AF65-F5344CB8AC3E}">
        <p14:creationId xmlns:p14="http://schemas.microsoft.com/office/powerpoint/2010/main" val="1578451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nd Slide">
    <p:bg>
      <p:bgPr>
        <a:solidFill>
          <a:schemeClr val="tx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2F0434C-4CE7-42D1-965D-0265C29B04F3}"/>
              </a:ext>
            </a:extLst>
          </p:cNvPr>
          <p:cNvGrpSpPr/>
          <p:nvPr/>
        </p:nvGrpSpPr>
        <p:grpSpPr>
          <a:xfrm>
            <a:off x="640118" y="3628208"/>
            <a:ext cx="5608321" cy="1019992"/>
            <a:chOff x="480089" y="2568756"/>
            <a:chExt cx="4206240" cy="764994"/>
          </a:xfrm>
        </p:grpSpPr>
        <p:sp>
          <p:nvSpPr>
            <p:cNvPr id="13" name="Rectangle 12">
              <a:extLst>
                <a:ext uri="{FF2B5EF4-FFF2-40B4-BE49-F238E27FC236}">
                  <a16:creationId xmlns:a16="http://schemas.microsoft.com/office/drawing/2014/main" id="{5E88497C-C551-4465-9953-8BC43D9E0208}"/>
                </a:ext>
              </a:extLst>
            </p:cNvPr>
            <p:cNvSpPr/>
            <p:nvPr/>
          </p:nvSpPr>
          <p:spPr>
            <a:xfrm>
              <a:off x="480089" y="2841307"/>
              <a:ext cx="4206240" cy="492443"/>
            </a:xfrm>
            <a:prstGeom prst="rect">
              <a:avLst/>
            </a:prstGeom>
          </p:spPr>
          <p:txBody>
            <a:bodyPr vert="horz" lIns="91440" tIns="45720" rIns="91440" bIns="45720" rtlCol="0" anchor="ctr">
              <a:noAutofit/>
            </a:bodyPr>
            <a:lstStyle/>
            <a:p>
              <a:r>
                <a:rPr lang="en-US" sz="4800" b="1" spc="100">
                  <a:solidFill>
                    <a:schemeClr val="bg1"/>
                  </a:solidFill>
                </a:rPr>
                <a:t>Thank You</a:t>
              </a:r>
            </a:p>
          </p:txBody>
        </p:sp>
        <p:cxnSp>
          <p:nvCxnSpPr>
            <p:cNvPr id="15" name="Straight Connector 14">
              <a:extLst>
                <a:ext uri="{FF2B5EF4-FFF2-40B4-BE49-F238E27FC236}">
                  <a16:creationId xmlns:a16="http://schemas.microsoft.com/office/drawing/2014/main" id="{1AF6007A-E1A7-46F3-B830-C81E32C3CF47}"/>
                </a:ext>
              </a:extLst>
            </p:cNvPr>
            <p:cNvCxnSpPr>
              <a:cxnSpLocks/>
            </p:cNvCxnSpPr>
            <p:nvPr/>
          </p:nvCxnSpPr>
          <p:spPr>
            <a:xfrm>
              <a:off x="520059" y="2568756"/>
              <a:ext cx="825801" cy="0"/>
            </a:xfrm>
            <a:prstGeom prst="line">
              <a:avLst/>
            </a:prstGeom>
            <a:ln w="22225"/>
          </p:spPr>
          <p:style>
            <a:lnRef idx="1">
              <a:schemeClr val="accent1"/>
            </a:lnRef>
            <a:fillRef idx="0">
              <a:schemeClr val="accent1"/>
            </a:fillRef>
            <a:effectRef idx="0">
              <a:schemeClr val="accent1"/>
            </a:effectRef>
            <a:fontRef idx="minor">
              <a:schemeClr val="tx1"/>
            </a:fontRef>
          </p:style>
        </p:cxnSp>
      </p:grpSp>
      <p:sp>
        <p:nvSpPr>
          <p:cNvPr id="7" name="Rectangle 6">
            <a:extLst>
              <a:ext uri="{FF2B5EF4-FFF2-40B4-BE49-F238E27FC236}">
                <a16:creationId xmlns:a16="http://schemas.microsoft.com/office/drawing/2014/main" id="{592EA454-74F4-0847-8EA2-1E94A436814E}"/>
              </a:ext>
            </a:extLst>
          </p:cNvPr>
          <p:cNvSpPr/>
          <p:nvPr userDrawn="1"/>
        </p:nvSpPr>
        <p:spPr>
          <a:xfrm>
            <a:off x="10058400" y="6109945"/>
            <a:ext cx="1752600" cy="6621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042C449-64BB-9849-8FF2-4E5299BD1AF1}"/>
              </a:ext>
            </a:extLst>
          </p:cNvPr>
          <p:cNvPicPr>
            <a:picLocks noChangeAspect="1"/>
          </p:cNvPicPr>
          <p:nvPr userDrawn="1"/>
        </p:nvPicPr>
        <p:blipFill>
          <a:blip r:embed="rId2"/>
          <a:stretch>
            <a:fillRect/>
          </a:stretch>
        </p:blipFill>
        <p:spPr>
          <a:xfrm>
            <a:off x="693411" y="2176340"/>
            <a:ext cx="1569578" cy="972126"/>
          </a:xfrm>
          <a:prstGeom prst="rect">
            <a:avLst/>
          </a:prstGeom>
        </p:spPr>
      </p:pic>
    </p:spTree>
    <p:extLst>
      <p:ext uri="{BB962C8B-B14F-4D97-AF65-F5344CB8AC3E}">
        <p14:creationId xmlns:p14="http://schemas.microsoft.com/office/powerpoint/2010/main" val="363464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laimer and Attribution">
    <p:bg>
      <p:bgPr>
        <a:solidFill>
          <a:schemeClr val="tx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88497C-C551-4465-9953-8BC43D9E0208}"/>
              </a:ext>
            </a:extLst>
          </p:cNvPr>
          <p:cNvSpPr/>
          <p:nvPr/>
        </p:nvSpPr>
        <p:spPr>
          <a:xfrm>
            <a:off x="622291" y="2393810"/>
            <a:ext cx="5608321" cy="656591"/>
          </a:xfrm>
          <a:prstGeom prst="rect">
            <a:avLst/>
          </a:prstGeom>
        </p:spPr>
        <p:txBody>
          <a:bodyPr vert="horz" lIns="91440" tIns="45720" rIns="91440" bIns="45720" rtlCol="0" anchor="ctr">
            <a:noAutofit/>
          </a:bodyPr>
          <a:lstStyle/>
          <a:p>
            <a:r>
              <a:rPr lang="en-US" sz="2400" b="1" i="0" u="none" strike="noStrike" kern="1200" dirty="0">
                <a:solidFill>
                  <a:schemeClr val="bg1"/>
                </a:solidFill>
                <a:effectLst/>
                <a:latin typeface="+mn-lt"/>
                <a:ea typeface="+mn-ea"/>
                <a:cs typeface="+mn-cs"/>
              </a:rPr>
              <a:t>Disclaimer and Attribution</a:t>
            </a:r>
            <a:endParaRPr lang="en-US" sz="2400" b="0" i="0" u="none" strike="noStrike" kern="1200" dirty="0">
              <a:solidFill>
                <a:schemeClr val="bg1"/>
              </a:solidFill>
              <a:effectLst/>
              <a:latin typeface="+mn-lt"/>
              <a:ea typeface="+mn-ea"/>
              <a:cs typeface="+mn-cs"/>
            </a:endParaRPr>
          </a:p>
        </p:txBody>
      </p:sp>
      <p:sp>
        <p:nvSpPr>
          <p:cNvPr id="7" name="Rectangle 6">
            <a:extLst>
              <a:ext uri="{FF2B5EF4-FFF2-40B4-BE49-F238E27FC236}">
                <a16:creationId xmlns:a16="http://schemas.microsoft.com/office/drawing/2014/main" id="{592EA454-74F4-0847-8EA2-1E94A436814E}"/>
              </a:ext>
            </a:extLst>
          </p:cNvPr>
          <p:cNvSpPr/>
          <p:nvPr userDrawn="1"/>
        </p:nvSpPr>
        <p:spPr>
          <a:xfrm>
            <a:off x="10058400" y="6109945"/>
            <a:ext cx="1752600" cy="6621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042C449-64BB-9849-8FF2-4E5299BD1AF1}"/>
              </a:ext>
            </a:extLst>
          </p:cNvPr>
          <p:cNvPicPr>
            <a:picLocks noChangeAspect="1"/>
          </p:cNvPicPr>
          <p:nvPr userDrawn="1"/>
        </p:nvPicPr>
        <p:blipFill>
          <a:blip r:embed="rId2"/>
          <a:stretch>
            <a:fillRect/>
          </a:stretch>
        </p:blipFill>
        <p:spPr>
          <a:xfrm>
            <a:off x="693411" y="5892800"/>
            <a:ext cx="885113" cy="548199"/>
          </a:xfrm>
          <a:prstGeom prst="rect">
            <a:avLst/>
          </a:prstGeom>
        </p:spPr>
      </p:pic>
      <p:sp>
        <p:nvSpPr>
          <p:cNvPr id="11" name="Rectangle 10">
            <a:extLst>
              <a:ext uri="{FF2B5EF4-FFF2-40B4-BE49-F238E27FC236}">
                <a16:creationId xmlns:a16="http://schemas.microsoft.com/office/drawing/2014/main" id="{1E782F75-D84E-E645-83B8-15BBE61BA1E7}"/>
              </a:ext>
            </a:extLst>
          </p:cNvPr>
          <p:cNvSpPr/>
          <p:nvPr userDrawn="1"/>
        </p:nvSpPr>
        <p:spPr>
          <a:xfrm>
            <a:off x="622291" y="3172950"/>
            <a:ext cx="11102349" cy="2238036"/>
          </a:xfrm>
          <a:prstGeom prst="rect">
            <a:avLst/>
          </a:prstGeom>
        </p:spPr>
        <p:txBody>
          <a:bodyPr vert="horz" lIns="91440" tIns="45720" rIns="91440" bIns="45720" rtlCol="0" anchor="ctr">
            <a:noAutofit/>
          </a:bodyPr>
          <a:lstStyle/>
          <a:p>
            <a:pPr marL="0" marR="0" lvl="0" indent="0" algn="l" defTabSz="1219261" rtl="0" eaLnBrk="1" fontAlgn="auto" latinLnBrk="0" hangingPunct="1">
              <a:lnSpc>
                <a:spcPct val="100000"/>
              </a:lnSpc>
              <a:spcBef>
                <a:spcPts val="300"/>
              </a:spcBef>
              <a:spcAft>
                <a:spcPts val="0"/>
              </a:spcAft>
              <a:buClr>
                <a:srgbClr val="E20000"/>
              </a:buClr>
              <a:buSzPct val="80000"/>
              <a:buFont typeface="Webdings" panose="05030102010509060703" pitchFamily="18" charset="2"/>
              <a:buNone/>
              <a:tabLst/>
              <a:defRPr/>
            </a:pPr>
            <a:r>
              <a:rPr kumimoji="0" lang="en-US" sz="1200" b="0" i="0" u="none" strike="noStrike" kern="1200" cap="none" spc="0" normalizeH="0" baseline="0" noProof="0" dirty="0">
                <a:ln>
                  <a:noFill/>
                </a:ln>
                <a:solidFill>
                  <a:srgbClr val="FFFFFF"/>
                </a:solidFill>
                <a:effectLst/>
                <a:uLnTx/>
                <a:uFillTx/>
                <a:latin typeface="Arial" charset="0"/>
                <a:cs typeface="Arial" charset="0"/>
              </a:rPr>
              <a:t>The information contained herein is for informational purposes only and is subject to change without notice. While every precaution has been taken in the preparation of this document, it may contain technical inaccuracies, omissions and typographical errors, and AMD is under no obligation to update or otherwise correct this information. Advanced Micro Devices, Inc. makes no representations or warranties with respect to the accuracy or completeness of the contents of this document, and assumes no liability of any kind, including the implied warranties of noninfringement, merchantability or fitness for particular purposes, with respect to the operation or use of AMD hardware, software or other products described herein. No license, including implied or arising by estoppel, to any intellectual property rights is granted by this document. Terms and limitations applicable to the purchase or use of AMD’s products are as set forth in a signed agreement between the parties or in AMD's Standard Terms and Conditions of Sale. GD-18</a:t>
            </a:r>
          </a:p>
          <a:p>
            <a:pPr marL="0" marR="0" lvl="0" indent="0" algn="l" defTabSz="1219261" rtl="0" eaLnBrk="1" fontAlgn="auto" latinLnBrk="0" hangingPunct="1">
              <a:lnSpc>
                <a:spcPct val="100000"/>
              </a:lnSpc>
              <a:spcBef>
                <a:spcPts val="1600"/>
              </a:spcBef>
              <a:spcAft>
                <a:spcPts val="0"/>
              </a:spcAft>
              <a:buClr>
                <a:srgbClr val="E20000"/>
              </a:buClr>
              <a:buSzPct val="80000"/>
              <a:buFont typeface="Webdings" panose="05030102010509060703" pitchFamily="18" charset="2"/>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Copyright 2021 Advanced Micro Devices, Inc.  All rights reserved.  Xilinx, the Xilinx logo, AMD, the AMD Arrow logo,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Alveo</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Artix</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Kintex</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Kria</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Spartan, Versal, Vitis,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Virtex</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a:t>
            </a:r>
            <a:r>
              <a:rPr kumimoji="0" lang="en-US" sz="12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Vivado</a:t>
            </a: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Zynq, and other designated brands included herein are trademarks of Advanced Micro Devices, Inc.  Other product names used in this publication are for identification purposes only and may be trademarks of their respective companies.  </a:t>
            </a:r>
            <a:endParaRPr kumimoji="0" lang="en-US" sz="1200" b="0" i="0" u="none" strike="noStrike" kern="1200" cap="none" spc="0" normalizeH="0" baseline="0" noProof="0" dirty="0">
              <a:ln>
                <a:noFill/>
              </a:ln>
              <a:solidFill>
                <a:srgbClr val="00B2BA"/>
              </a:solidFill>
              <a:effectLst/>
              <a:uLnTx/>
              <a:uFillTx/>
              <a:latin typeface="Arial" panose="020B0604020202020204" pitchFamily="34" charset="0"/>
              <a:ea typeface="+mn-ea"/>
              <a:cs typeface="Arial" panose="020B0604020202020204" pitchFamily="34" charset="0"/>
            </a:endParaRPr>
          </a:p>
          <a:p>
            <a:pPr marL="0" marR="0" lvl="0" indent="0" algn="l" defTabSz="1219261" rtl="0" eaLnBrk="1" fontAlgn="auto" latinLnBrk="0" hangingPunct="1">
              <a:lnSpc>
                <a:spcPct val="100000"/>
              </a:lnSpc>
              <a:spcBef>
                <a:spcPts val="300"/>
              </a:spcBef>
              <a:spcAft>
                <a:spcPts val="0"/>
              </a:spcAft>
              <a:buClr>
                <a:srgbClr val="E20000"/>
              </a:buClr>
              <a:buSzPct val="80000"/>
              <a:buFont typeface="Webdings" panose="05030102010509060703" pitchFamily="18" charset="2"/>
              <a:buNone/>
              <a:tabLst/>
              <a:defRPr/>
            </a:pPr>
            <a:endParaRPr kumimoji="0" lang="en-US" sz="1200" b="0" i="0" u="none" strike="noStrike" kern="1200" cap="none" spc="0" normalizeH="0" baseline="0" noProof="0" dirty="0">
              <a:ln>
                <a:noFill/>
              </a:ln>
              <a:solidFill>
                <a:srgbClr val="FFFFFF"/>
              </a:solidFill>
              <a:effectLst/>
              <a:uLnTx/>
              <a:uFillTx/>
              <a:latin typeface="Arial" charset="0"/>
              <a:cs typeface="Arial" charset="0"/>
            </a:endParaRPr>
          </a:p>
        </p:txBody>
      </p:sp>
    </p:spTree>
    <p:extLst>
      <p:ext uri="{BB962C8B-B14F-4D97-AF65-F5344CB8AC3E}">
        <p14:creationId xmlns:p14="http://schemas.microsoft.com/office/powerpoint/2010/main" val="3320308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3" Type="http://schemas.openxmlformats.org/officeDocument/2006/relationships/slideLayout" Target="../slideLayouts/slideLayout15.xml"/><Relationship Id="rId21" Type="http://schemas.openxmlformats.org/officeDocument/2006/relationships/theme" Target="../theme/theme2.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image" Target="../media/image4.png"/><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121" y="234696"/>
            <a:ext cx="11033760" cy="975360"/>
          </a:xfrm>
          <a:prstGeom prst="rect">
            <a:avLst/>
          </a:prstGeom>
        </p:spPr>
        <p:txBody>
          <a:bodyPr vert="horz" lIns="91440" tIns="45720" rIns="91440" bIns="45720" rtlCol="0" anchor="t" anchorCtr="0">
            <a:noAutofit/>
          </a:bodyPr>
          <a:lstStyle/>
          <a:p>
            <a:r>
              <a:rPr lang="en-US"/>
              <a:t>Click to edit Master title style</a:t>
            </a:r>
          </a:p>
        </p:txBody>
      </p:sp>
      <p:sp>
        <p:nvSpPr>
          <p:cNvPr id="5" name="Slide Number Placeholder 4"/>
          <p:cNvSpPr>
            <a:spLocks noGrp="1"/>
          </p:cNvSpPr>
          <p:nvPr>
            <p:ph type="sldNum" sz="quarter" idx="4"/>
          </p:nvPr>
        </p:nvSpPr>
        <p:spPr>
          <a:xfrm>
            <a:off x="579121" y="6325606"/>
            <a:ext cx="975360" cy="365125"/>
          </a:xfrm>
          <a:prstGeom prst="rect">
            <a:avLst/>
          </a:prstGeom>
        </p:spPr>
        <p:txBody>
          <a:bodyPr vert="horz" lIns="91440" tIns="45720" rIns="91440" bIns="45720" rtlCol="0" anchor="ctr"/>
          <a:lstStyle>
            <a:lvl1pPr marL="0" indent="0" algn="l">
              <a:buFont typeface="Arial" panose="020B0604020202020204" pitchFamily="34" charset="0"/>
              <a:buNone/>
              <a:defRPr sz="1133" b="1">
                <a:solidFill>
                  <a:schemeClr val="tx1"/>
                </a:solidFill>
              </a:defRPr>
            </a:lvl1pPr>
          </a:lstStyle>
          <a:p>
            <a:fld id="{626C978B-826E-438C-909A-E9C381D3FF04}" type="slidenum">
              <a:rPr lang="en-US" smtClean="0"/>
              <a:pPr/>
              <a:t>‹#›</a:t>
            </a:fld>
            <a:endParaRPr lang="en-US"/>
          </a:p>
        </p:txBody>
      </p:sp>
      <p:sp>
        <p:nvSpPr>
          <p:cNvPr id="3" name="Text Placeholder 2"/>
          <p:cNvSpPr>
            <a:spLocks noGrp="1"/>
          </p:cNvSpPr>
          <p:nvPr>
            <p:ph type="body" idx="1"/>
          </p:nvPr>
        </p:nvSpPr>
        <p:spPr>
          <a:xfrm>
            <a:off x="579121" y="1470401"/>
            <a:ext cx="11033760" cy="4632960"/>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BCBBAE11-7273-0744-B2EB-4D22266C9B89}"/>
              </a:ext>
            </a:extLst>
          </p:cNvPr>
          <p:cNvPicPr>
            <a:picLocks noChangeAspect="1"/>
          </p:cNvPicPr>
          <p:nvPr userDrawn="1"/>
        </p:nvPicPr>
        <p:blipFill>
          <a:blip r:embed="rId14"/>
          <a:stretch>
            <a:fillRect/>
          </a:stretch>
        </p:blipFill>
        <p:spPr>
          <a:xfrm>
            <a:off x="11028823" y="6279370"/>
            <a:ext cx="576531" cy="357077"/>
          </a:xfrm>
          <a:prstGeom prst="rect">
            <a:avLst/>
          </a:prstGeom>
        </p:spPr>
      </p:pic>
      <p:sp>
        <p:nvSpPr>
          <p:cNvPr id="6" name="fc" descr="&#10;© Copyright 2022 AMD">
            <a:extLst>
              <a:ext uri="{FF2B5EF4-FFF2-40B4-BE49-F238E27FC236}">
                <a16:creationId xmlns:a16="http://schemas.microsoft.com/office/drawing/2014/main" id="{38DA4676-64FB-4069-B3E4-FC4249FF3BBD}"/>
              </a:ext>
            </a:extLst>
          </p:cNvPr>
          <p:cNvSpPr txBox="1"/>
          <p:nvPr userDrawn="1"/>
        </p:nvSpPr>
        <p:spPr>
          <a:xfrm>
            <a:off x="0" y="6512560"/>
            <a:ext cx="12192000" cy="377026"/>
          </a:xfrm>
          <a:prstGeom prst="rect">
            <a:avLst/>
          </a:prstGeom>
          <a:noFill/>
        </p:spPr>
        <p:txBody>
          <a:bodyPr vert="horz" rtlCol="0">
            <a:spAutoFit/>
          </a:bodyPr>
          <a:lstStyle/>
          <a:p>
            <a:pPr algn="ctr"/>
            <a:endParaRPr lang="en-US" sz="850" b="0" i="0" u="none" baseline="0">
              <a:solidFill>
                <a:srgbClr val="000000"/>
              </a:solidFill>
              <a:latin typeface="Microsoft Sans Serif" panose="020B0604020202020204" pitchFamily="34" charset="0"/>
            </a:endParaRPr>
          </a:p>
          <a:p>
            <a:pPr algn="ctr"/>
            <a:r>
              <a:rPr lang="en-US" sz="1000" b="0" i="0" u="none" baseline="0">
                <a:solidFill>
                  <a:srgbClr val="000000"/>
                </a:solidFill>
                <a:latin typeface="Arial" panose="020B0604020202020204" pitchFamily="34" charset="0"/>
              </a:rPr>
              <a:t>© Copyright 2022 AMD</a:t>
            </a:r>
          </a:p>
        </p:txBody>
      </p:sp>
    </p:spTree>
    <p:extLst>
      <p:ext uri="{BB962C8B-B14F-4D97-AF65-F5344CB8AC3E}">
        <p14:creationId xmlns:p14="http://schemas.microsoft.com/office/powerpoint/2010/main" val="3868898160"/>
      </p:ext>
    </p:extLst>
  </p:cSld>
  <p:clrMap bg1="lt1" tx1="dk1" bg2="lt2" tx2="dk2" accent1="accent1" accent2="accent2" accent3="accent3" accent4="accent4" accent5="accent5" accent6="accent6" hlink="hlink" folHlink="folHlink"/>
  <p:sldLayoutIdLst>
    <p:sldLayoutId id="2147483985" r:id="rId1"/>
    <p:sldLayoutId id="2147483983" r:id="rId2"/>
    <p:sldLayoutId id="2147483979" r:id="rId3"/>
    <p:sldLayoutId id="2147483973" r:id="rId4"/>
    <p:sldLayoutId id="2147483938" r:id="rId5"/>
    <p:sldLayoutId id="2147483961" r:id="rId6"/>
    <p:sldLayoutId id="2147483982" r:id="rId7"/>
    <p:sldLayoutId id="2147483986" r:id="rId8"/>
    <p:sldLayoutId id="2147483964" r:id="rId9"/>
    <p:sldLayoutId id="2147483988" r:id="rId10"/>
    <p:sldLayoutId id="2147483989" r:id="rId11"/>
    <p:sldLayoutId id="214748399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45" rtl="0" eaLnBrk="1" latinLnBrk="0" hangingPunct="1">
        <a:lnSpc>
          <a:spcPct val="90000"/>
        </a:lnSpc>
        <a:spcBef>
          <a:spcPct val="0"/>
        </a:spcBef>
        <a:buNone/>
        <a:defRPr lang="en-US" sz="3200" b="1" i="0" kern="1200" dirty="0" smtClean="0">
          <a:solidFill>
            <a:schemeClr val="tx1"/>
          </a:solidFill>
          <a:latin typeface="Arial" charset="0"/>
          <a:ea typeface="+mj-ea"/>
          <a:cs typeface="Arial" charset="0"/>
        </a:defRPr>
      </a:lvl1pPr>
    </p:titleStyle>
    <p:bodyStyle>
      <a:lvl1pPr marL="234962" indent="-234962" algn="l" defTabSz="1219261" rtl="0" eaLnBrk="1" latinLnBrk="0" hangingPunct="1">
        <a:lnSpc>
          <a:spcPct val="100000"/>
        </a:lnSpc>
        <a:spcBef>
          <a:spcPts val="1600"/>
        </a:spcBef>
        <a:buClr>
          <a:schemeClr val="accent1"/>
        </a:buClr>
        <a:buSzPct val="80000"/>
        <a:buFont typeface="Webdings" panose="05030102010509060703" pitchFamily="18" charset="2"/>
        <a:buChar char="4"/>
        <a:defRPr lang="en-US" sz="2400" b="0" kern="1200" dirty="0" smtClean="0">
          <a:solidFill>
            <a:schemeClr val="tx1"/>
          </a:solidFill>
          <a:latin typeface="Arial" panose="020B0604020202020204" pitchFamily="34" charset="0"/>
          <a:ea typeface="+mn-ea"/>
          <a:cs typeface="Arial" panose="020B0604020202020204" pitchFamily="34" charset="0"/>
        </a:defRPr>
      </a:lvl1pPr>
      <a:lvl2pPr marL="452989" indent="-220144" algn="l" defTabSz="914445" rtl="0" eaLnBrk="1" latinLnBrk="0" hangingPunct="1">
        <a:lnSpc>
          <a:spcPct val="95000"/>
        </a:lnSpc>
        <a:spcBef>
          <a:spcPts val="600"/>
        </a:spcBef>
        <a:buClr>
          <a:schemeClr val="accent1"/>
        </a:buClr>
        <a:buSzPct val="80000"/>
        <a:buFont typeface="Wingdings 3" panose="05040102010807070707" pitchFamily="18" charset="2"/>
        <a:buChar char="¬"/>
        <a:defRPr lang="en-US" sz="2000" kern="1200" dirty="0" smtClean="0">
          <a:solidFill>
            <a:schemeClr val="tx1"/>
          </a:solidFill>
          <a:latin typeface="Arial" panose="020B0604020202020204" pitchFamily="34" charset="0"/>
          <a:ea typeface="+mn-ea"/>
          <a:cs typeface="Arial" panose="020B0604020202020204" pitchFamily="34" charset="0"/>
        </a:defRPr>
      </a:lvl2pPr>
      <a:lvl3pPr marL="685835" indent="-232845" algn="l" defTabSz="914445" rtl="0" eaLnBrk="1" latinLnBrk="0" hangingPunct="1">
        <a:lnSpc>
          <a:spcPct val="95000"/>
        </a:lnSpc>
        <a:spcBef>
          <a:spcPts val="833"/>
        </a:spcBef>
        <a:buClr>
          <a:schemeClr val="tx1"/>
        </a:buClr>
        <a:buSzPct val="80000"/>
        <a:buFont typeface="Wingdings 3" panose="05040102010807070707" pitchFamily="18" charset="2"/>
        <a:buChar char="¬"/>
        <a:defRPr lang="en-US" sz="1600" kern="1200" dirty="0" smtClean="0">
          <a:solidFill>
            <a:schemeClr val="tx1"/>
          </a:solidFill>
          <a:latin typeface="Arial" panose="020B0604020202020204" pitchFamily="34" charset="0"/>
          <a:ea typeface="+mn-ea"/>
          <a:cs typeface="Arial" panose="020B0604020202020204" pitchFamily="34" charset="0"/>
        </a:defRPr>
      </a:lvl3pPr>
      <a:lvl4pPr marL="916563" indent="-230729" algn="l" defTabSz="914445" rtl="0" eaLnBrk="1" latinLnBrk="0" hangingPunct="1">
        <a:lnSpc>
          <a:spcPct val="95000"/>
        </a:lnSpc>
        <a:spcBef>
          <a:spcPts val="833"/>
        </a:spcBef>
        <a:buClr>
          <a:schemeClr val="tx1"/>
        </a:buClr>
        <a:buSzPct val="80000"/>
        <a:buFont typeface="Wingdings 3" panose="05040102010807070707" pitchFamily="18" charset="2"/>
        <a:buChar char="¬"/>
        <a:defRPr lang="en-US" sz="1600" kern="1200" dirty="0" smtClean="0">
          <a:solidFill>
            <a:schemeClr val="tx1"/>
          </a:solidFill>
          <a:latin typeface="Arial" panose="020B0604020202020204" pitchFamily="34" charset="0"/>
          <a:ea typeface="+mn-ea"/>
          <a:cs typeface="Arial" panose="020B0604020202020204" pitchFamily="34" charset="0"/>
        </a:defRPr>
      </a:lvl4pPr>
      <a:lvl5pPr marL="1138824" indent="-222262" algn="l" defTabSz="914445" rtl="0" eaLnBrk="1" latinLnBrk="0" hangingPunct="1">
        <a:lnSpc>
          <a:spcPct val="95000"/>
        </a:lnSpc>
        <a:spcBef>
          <a:spcPts val="833"/>
        </a:spcBef>
        <a:buClr>
          <a:schemeClr val="tx1"/>
        </a:buClr>
        <a:buSzPct val="80000"/>
        <a:buFont typeface="Wingdings 3" panose="05040102010807070707" pitchFamily="18" charset="2"/>
        <a:buChar char="¬"/>
        <a:tabLst/>
        <a:defRPr lang="en-US" sz="1600" kern="1200" dirty="0">
          <a:solidFill>
            <a:schemeClr val="tx1"/>
          </a:solidFill>
          <a:latin typeface="Arial" panose="020B0604020202020204" pitchFamily="34" charset="0"/>
          <a:ea typeface="+mn-ea"/>
          <a:cs typeface="Arial" panose="020B0604020202020204" pitchFamily="34" charset="0"/>
        </a:defRPr>
      </a:lvl5pPr>
      <a:lvl6pPr marL="2514725" indent="-228612"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948" indent="-228612"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171" indent="-228612"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394" indent="-228612" algn="l" defTabSz="914445"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45" rtl="0" eaLnBrk="1" latinLnBrk="0" hangingPunct="1">
        <a:defRPr sz="1801" kern="1200">
          <a:solidFill>
            <a:schemeClr val="tx1"/>
          </a:solidFill>
          <a:latin typeface="+mn-lt"/>
          <a:ea typeface="+mn-ea"/>
          <a:cs typeface="+mn-cs"/>
        </a:defRPr>
      </a:lvl1pPr>
      <a:lvl2pPr marL="457223" algn="l" defTabSz="914445" rtl="0" eaLnBrk="1" latinLnBrk="0" hangingPunct="1">
        <a:defRPr sz="1801" kern="1200">
          <a:solidFill>
            <a:schemeClr val="tx1"/>
          </a:solidFill>
          <a:latin typeface="+mn-lt"/>
          <a:ea typeface="+mn-ea"/>
          <a:cs typeface="+mn-cs"/>
        </a:defRPr>
      </a:lvl2pPr>
      <a:lvl3pPr marL="914445" algn="l" defTabSz="914445" rtl="0" eaLnBrk="1" latinLnBrk="0" hangingPunct="1">
        <a:defRPr sz="1801" kern="1200">
          <a:solidFill>
            <a:schemeClr val="tx1"/>
          </a:solidFill>
          <a:latin typeface="+mn-lt"/>
          <a:ea typeface="+mn-ea"/>
          <a:cs typeface="+mn-cs"/>
        </a:defRPr>
      </a:lvl3pPr>
      <a:lvl4pPr marL="1371668" algn="l" defTabSz="914445" rtl="0" eaLnBrk="1" latinLnBrk="0" hangingPunct="1">
        <a:defRPr sz="1801" kern="1200">
          <a:solidFill>
            <a:schemeClr val="tx1"/>
          </a:solidFill>
          <a:latin typeface="+mn-lt"/>
          <a:ea typeface="+mn-ea"/>
          <a:cs typeface="+mn-cs"/>
        </a:defRPr>
      </a:lvl4pPr>
      <a:lvl5pPr marL="1828892" algn="l" defTabSz="914445" rtl="0" eaLnBrk="1" latinLnBrk="0" hangingPunct="1">
        <a:defRPr sz="1801" kern="1200">
          <a:solidFill>
            <a:schemeClr val="tx1"/>
          </a:solidFill>
          <a:latin typeface="+mn-lt"/>
          <a:ea typeface="+mn-ea"/>
          <a:cs typeface="+mn-cs"/>
        </a:defRPr>
      </a:lvl5pPr>
      <a:lvl6pPr marL="2286115" algn="l" defTabSz="914445" rtl="0" eaLnBrk="1" latinLnBrk="0" hangingPunct="1">
        <a:defRPr sz="1801" kern="1200">
          <a:solidFill>
            <a:schemeClr val="tx1"/>
          </a:solidFill>
          <a:latin typeface="+mn-lt"/>
          <a:ea typeface="+mn-ea"/>
          <a:cs typeface="+mn-cs"/>
        </a:defRPr>
      </a:lvl6pPr>
      <a:lvl7pPr marL="2743337" algn="l" defTabSz="914445" rtl="0" eaLnBrk="1" latinLnBrk="0" hangingPunct="1">
        <a:defRPr sz="1801" kern="1200">
          <a:solidFill>
            <a:schemeClr val="tx1"/>
          </a:solidFill>
          <a:latin typeface="+mn-lt"/>
          <a:ea typeface="+mn-ea"/>
          <a:cs typeface="+mn-cs"/>
        </a:defRPr>
      </a:lvl7pPr>
      <a:lvl8pPr marL="3200560" algn="l" defTabSz="914445" rtl="0" eaLnBrk="1" latinLnBrk="0" hangingPunct="1">
        <a:defRPr sz="1801" kern="1200">
          <a:solidFill>
            <a:schemeClr val="tx1"/>
          </a:solidFill>
          <a:latin typeface="+mn-lt"/>
          <a:ea typeface="+mn-ea"/>
          <a:cs typeface="+mn-cs"/>
        </a:defRPr>
      </a:lvl8pPr>
      <a:lvl9pPr marL="3657783" algn="l" defTabSz="914445" rtl="0" eaLnBrk="1" latinLnBrk="0" hangingPunct="1">
        <a:defRPr sz="1801"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176" userDrawn="1">
          <p15:clr>
            <a:srgbClr val="F26B43"/>
          </p15:clr>
        </p15:guide>
        <p15:guide id="4" pos="448" userDrawn="1">
          <p15:clr>
            <a:srgbClr val="F26B43"/>
          </p15:clr>
        </p15:guide>
        <p15:guide id="5" pos="7232" userDrawn="1">
          <p15:clr>
            <a:srgbClr val="F26B43"/>
          </p15:clr>
        </p15:guide>
        <p15:guide id="6" orient="horz" pos="208" userDrawn="1">
          <p15:clr>
            <a:srgbClr val="F26B43"/>
          </p15:clr>
        </p15:guide>
        <p15:guide id="7" orient="horz" pos="97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1793" y="210312"/>
            <a:ext cx="10541508" cy="502920"/>
          </a:xfrm>
          <a:prstGeom prst="rect">
            <a:avLst/>
          </a:prstGeom>
        </p:spPr>
        <p:txBody>
          <a:bodyPr vert="horz" lIns="91440" tIns="45720" rIns="91440" bIns="45720" rtlCol="0" anchor="t" anchorCtr="0">
            <a:noAutofit/>
          </a:bodyPr>
          <a:lstStyle/>
          <a:p>
            <a:r>
              <a:rPr lang="en-US" altLang="zh-CN"/>
              <a:t>Click to edit Master title style</a:t>
            </a:r>
            <a:endParaRPr lang="en-US" dirty="0"/>
          </a:p>
        </p:txBody>
      </p:sp>
      <p:sp>
        <p:nvSpPr>
          <p:cNvPr id="3" name="Text Placeholder 2"/>
          <p:cNvSpPr>
            <a:spLocks noGrp="1"/>
          </p:cNvSpPr>
          <p:nvPr>
            <p:ph type="body" idx="1"/>
          </p:nvPr>
        </p:nvSpPr>
        <p:spPr>
          <a:xfrm>
            <a:off x="647700" y="1344168"/>
            <a:ext cx="10515600" cy="4756356"/>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object 6"/>
          <p:cNvSpPr/>
          <p:nvPr/>
        </p:nvSpPr>
        <p:spPr>
          <a:xfrm>
            <a:off x="0" y="0"/>
            <a:ext cx="647700" cy="647700"/>
          </a:xfrm>
          <a:custGeom>
            <a:avLst/>
            <a:gdLst/>
            <a:ahLst/>
            <a:cxnLst/>
            <a:rect l="l" t="t" r="r" b="b"/>
            <a:pathLst>
              <a:path w="863600" h="863600">
                <a:moveTo>
                  <a:pt x="863600" y="0"/>
                </a:moveTo>
                <a:lnTo>
                  <a:pt x="0" y="0"/>
                </a:lnTo>
                <a:lnTo>
                  <a:pt x="0" y="863600"/>
                </a:lnTo>
                <a:lnTo>
                  <a:pt x="863600" y="0"/>
                </a:lnTo>
                <a:close/>
              </a:path>
            </a:pathLst>
          </a:custGeom>
          <a:solidFill>
            <a:srgbClr val="F11212"/>
          </a:solidFill>
        </p:spPr>
        <p:txBody>
          <a:bodyPr wrap="square" lIns="0" tIns="0" rIns="0" bIns="0" rtlCol="0"/>
          <a:lstStyle/>
          <a:p>
            <a:endParaRPr sz="1013"/>
          </a:p>
        </p:txBody>
      </p:sp>
      <p:sp>
        <p:nvSpPr>
          <p:cNvPr id="5" name="Slide Number Placeholder 4"/>
          <p:cNvSpPr>
            <a:spLocks noGrp="1"/>
          </p:cNvSpPr>
          <p:nvPr>
            <p:ph type="sldNum" sz="quarter" idx="4"/>
          </p:nvPr>
        </p:nvSpPr>
        <p:spPr>
          <a:xfrm>
            <a:off x="647700" y="6356352"/>
            <a:ext cx="3260300" cy="365125"/>
          </a:xfrm>
          <a:prstGeom prst="rect">
            <a:avLst/>
          </a:prstGeom>
        </p:spPr>
        <p:txBody>
          <a:bodyPr vert="horz" lIns="91440" tIns="45720" rIns="91440" bIns="45720" rtlCol="0" anchor="ctr"/>
          <a:lstStyle>
            <a:lvl1pPr algn="l">
              <a:defRPr sz="1200" b="1">
                <a:solidFill>
                  <a:schemeClr val="tx1">
                    <a:tint val="75000"/>
                  </a:schemeClr>
                </a:solidFill>
              </a:defRPr>
            </a:lvl1pPr>
          </a:lstStyle>
          <a:p>
            <a:pPr>
              <a:defRPr/>
            </a:pPr>
            <a:r>
              <a:rPr lang="en-US"/>
              <a:t>Creating Processor System 24- </a:t>
            </a:r>
            <a:fld id="{99D29FBF-A473-46DA-BC14-675AC1C8F9A5}" type="slidenum">
              <a:rPr lang="en-US" smtClean="0"/>
              <a:pPr>
                <a:defRPr/>
              </a:pPr>
              <a:t>‹#›</a:t>
            </a:fld>
            <a:endParaRPr lang="en-US" dirty="0"/>
          </a:p>
        </p:txBody>
      </p:sp>
      <p:pic>
        <p:nvPicPr>
          <p:cNvPr id="26" name="Picture 25">
            <a:extLst>
              <a:ext uri="{FF2B5EF4-FFF2-40B4-BE49-F238E27FC236}">
                <a16:creationId xmlns:a16="http://schemas.microsoft.com/office/drawing/2014/main" id="{44F068DF-C691-E142-9A8F-9F62E4FF6DFA}"/>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10989131" y="6517141"/>
            <a:ext cx="950976" cy="192980"/>
          </a:xfrm>
          <a:prstGeom prst="rect">
            <a:avLst/>
          </a:prstGeom>
        </p:spPr>
      </p:pic>
      <p:sp>
        <p:nvSpPr>
          <p:cNvPr id="8" name="TextBox 7">
            <a:extLst>
              <a:ext uri="{FF2B5EF4-FFF2-40B4-BE49-F238E27FC236}">
                <a16:creationId xmlns:a16="http://schemas.microsoft.com/office/drawing/2014/main" id="{85B0B8AF-E391-46AD-B570-E51EBD2E5E14}"/>
              </a:ext>
            </a:extLst>
          </p:cNvPr>
          <p:cNvSpPr txBox="1"/>
          <p:nvPr userDrawn="1"/>
        </p:nvSpPr>
        <p:spPr>
          <a:xfrm>
            <a:off x="4665505" y="6579166"/>
            <a:ext cx="2860988" cy="24622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altLang="zh-CN" sz="1000" dirty="0"/>
              <a:t>© Copyright 2018 Xilinx</a:t>
            </a:r>
          </a:p>
        </p:txBody>
      </p:sp>
      <p:sp>
        <p:nvSpPr>
          <p:cNvPr id="4" name="fc" descr="&#10;© Copyright 2022 AMD">
            <a:extLst>
              <a:ext uri="{FF2B5EF4-FFF2-40B4-BE49-F238E27FC236}">
                <a16:creationId xmlns:a16="http://schemas.microsoft.com/office/drawing/2014/main" id="{1BB9F2B1-4AA5-4DEA-9BD4-6017B3860A13}"/>
              </a:ext>
            </a:extLst>
          </p:cNvPr>
          <p:cNvSpPr txBox="1"/>
          <p:nvPr userDrawn="1"/>
        </p:nvSpPr>
        <p:spPr>
          <a:xfrm>
            <a:off x="0" y="6512560"/>
            <a:ext cx="12192000" cy="377026"/>
          </a:xfrm>
          <a:prstGeom prst="rect">
            <a:avLst/>
          </a:prstGeom>
          <a:noFill/>
        </p:spPr>
        <p:txBody>
          <a:bodyPr vert="horz" rtlCol="0">
            <a:spAutoFit/>
          </a:bodyPr>
          <a:lstStyle/>
          <a:p>
            <a:pPr algn="ctr"/>
            <a:endParaRPr lang="en-US" sz="850" b="0" i="0" u="none" baseline="0">
              <a:solidFill>
                <a:srgbClr val="000000"/>
              </a:solidFill>
              <a:latin typeface="Microsoft Sans Serif" panose="020B0604020202020204" pitchFamily="34" charset="0"/>
            </a:endParaRPr>
          </a:p>
          <a:p>
            <a:pPr algn="ctr"/>
            <a:r>
              <a:rPr lang="en-US" sz="1000" b="0" i="0" u="none" baseline="0">
                <a:solidFill>
                  <a:srgbClr val="000000"/>
                </a:solidFill>
                <a:latin typeface="Arial" panose="020B0604020202020204" pitchFamily="34" charset="0"/>
              </a:rPr>
              <a:t>© Copyright 2022 AMD</a:t>
            </a:r>
          </a:p>
        </p:txBody>
      </p:sp>
    </p:spTree>
    <p:extLst>
      <p:ext uri="{BB962C8B-B14F-4D97-AF65-F5344CB8AC3E}">
        <p14:creationId xmlns:p14="http://schemas.microsoft.com/office/powerpoint/2010/main" val="4012226924"/>
      </p:ext>
    </p:extLst>
  </p:cSld>
  <p:clrMap bg1="lt1" tx1="dk1" bg2="lt2" tx2="dk2" accent1="accent1" accent2="accent2" accent3="accent3" accent4="accent4" accent5="accent5" accent6="accent6" hlink="hlink" folHlink="folHlink"/>
  <p:sldLayoutIdLst>
    <p:sldLayoutId id="2147483992" r:id="rId1"/>
    <p:sldLayoutId id="2147483993" r:id="rId2"/>
    <p:sldLayoutId id="2147483994" r:id="rId3"/>
    <p:sldLayoutId id="2147483995" r:id="rId4"/>
    <p:sldLayoutId id="2147483996" r:id="rId5"/>
    <p:sldLayoutId id="2147483997" r:id="rId6"/>
    <p:sldLayoutId id="2147483998" r:id="rId7"/>
    <p:sldLayoutId id="2147483999" r:id="rId8"/>
    <p:sldLayoutId id="2147484000" r:id="rId9"/>
    <p:sldLayoutId id="2147484001" r:id="rId10"/>
    <p:sldLayoutId id="2147484002" r:id="rId11"/>
    <p:sldLayoutId id="2147484003" r:id="rId12"/>
    <p:sldLayoutId id="2147484004" r:id="rId13"/>
    <p:sldLayoutId id="2147484005" r:id="rId14"/>
    <p:sldLayoutId id="2147484006" r:id="rId15"/>
    <p:sldLayoutId id="2147484007" r:id="rId16"/>
    <p:sldLayoutId id="2147484008" r:id="rId17"/>
    <p:sldLayoutId id="2147484009" r:id="rId18"/>
    <p:sldLayoutId id="2147484010" r:id="rId19"/>
    <p:sldLayoutId id="2147484011" r:id="rId20"/>
  </p:sldLayoutIdLst>
  <p:hf hdr="0" dt="0"/>
  <p:txStyles>
    <p:titleStyle>
      <a:lvl1pPr algn="l" defTabSz="914126" rtl="0" eaLnBrk="1" latinLnBrk="0" hangingPunct="1">
        <a:lnSpc>
          <a:spcPct val="90000"/>
        </a:lnSpc>
        <a:spcBef>
          <a:spcPct val="0"/>
        </a:spcBef>
        <a:buNone/>
        <a:defRPr lang="en-US" sz="3199" b="1" i="0" kern="1200" dirty="0" smtClean="0">
          <a:solidFill>
            <a:srgbClr val="EC1C24"/>
          </a:solidFill>
          <a:latin typeface="Arial" charset="0"/>
          <a:ea typeface="+mj-ea"/>
          <a:cs typeface="Arial" charset="0"/>
        </a:defRPr>
      </a:lvl1pPr>
    </p:titleStyle>
    <p:bodyStyle>
      <a:lvl1pPr marL="228531" indent="-228531" algn="l" defTabSz="914126" rtl="0" eaLnBrk="1" latinLnBrk="0" hangingPunct="1">
        <a:lnSpc>
          <a:spcPct val="100000"/>
        </a:lnSpc>
        <a:spcBef>
          <a:spcPts val="1200"/>
        </a:spcBef>
        <a:buClr>
          <a:srgbClr val="FF0000"/>
        </a:buClr>
        <a:buFont typeface="Calibri" panose="020F0502020204030204" pitchFamily="34" charset="0"/>
        <a:buChar char="˃"/>
        <a:defRPr sz="1999" b="1" kern="1200">
          <a:solidFill>
            <a:schemeClr val="tx1">
              <a:lumMod val="50000"/>
            </a:schemeClr>
          </a:solidFill>
          <a:latin typeface="Arial" panose="020B0604020202020204" pitchFamily="34" charset="0"/>
          <a:ea typeface="+mn-ea"/>
          <a:cs typeface="Arial" panose="020B0604020202020204" pitchFamily="34" charset="0"/>
        </a:defRPr>
      </a:lvl1pPr>
      <a:lvl2pPr marL="742727" indent="-285664" algn="l" defTabSz="914126" rtl="0" eaLnBrk="1" latinLnBrk="0" hangingPunct="1">
        <a:lnSpc>
          <a:spcPct val="90000"/>
        </a:lnSpc>
        <a:spcBef>
          <a:spcPts val="500"/>
        </a:spcBef>
        <a:buFontTx/>
        <a:buBlip>
          <a:blip r:embed="rId23"/>
        </a:buBlip>
        <a:defRPr sz="1799" kern="1200">
          <a:solidFill>
            <a:schemeClr val="tx1"/>
          </a:solidFill>
          <a:latin typeface="Arial" panose="020B0604020202020204" pitchFamily="34" charset="0"/>
          <a:ea typeface="+mn-ea"/>
          <a:cs typeface="Arial" panose="020B0604020202020204" pitchFamily="34" charset="0"/>
        </a:defRPr>
      </a:lvl2pPr>
      <a:lvl3pPr marL="1142657" indent="-228531" algn="l" defTabSz="914126" rtl="0" eaLnBrk="1" latinLnBrk="0" hangingPunct="1">
        <a:lnSpc>
          <a:spcPct val="90000"/>
        </a:lnSpc>
        <a:spcBef>
          <a:spcPts val="500"/>
        </a:spcBef>
        <a:buFont typeface="Calibri" panose="020F0502020204030204" pitchFamily="34" charset="0"/>
        <a:buChar char="‒"/>
        <a:defRPr sz="1999" kern="1200">
          <a:solidFill>
            <a:schemeClr val="tx1"/>
          </a:solidFill>
          <a:latin typeface="Arial" panose="020B0604020202020204" pitchFamily="34" charset="0"/>
          <a:ea typeface="+mn-ea"/>
          <a:cs typeface="Arial" panose="020B0604020202020204" pitchFamily="34" charset="0"/>
        </a:defRPr>
      </a:lvl3pPr>
      <a:lvl4pPr marL="1599720" indent="-228531" algn="l" defTabSz="914126" rtl="0" eaLnBrk="1" latinLnBrk="0" hangingPunct="1">
        <a:lnSpc>
          <a:spcPct val="90000"/>
        </a:lnSpc>
        <a:spcBef>
          <a:spcPts val="500"/>
        </a:spcBef>
        <a:buFont typeface="Wingdings" panose="05000000000000000000" pitchFamily="2" charset="2"/>
        <a:buChar char="§"/>
        <a:defRPr sz="1799" kern="1200">
          <a:solidFill>
            <a:schemeClr val="tx1"/>
          </a:solidFill>
          <a:latin typeface="Arial" panose="020B0604020202020204" pitchFamily="34" charset="0"/>
          <a:ea typeface="+mn-ea"/>
          <a:cs typeface="Arial" panose="020B0604020202020204" pitchFamily="34" charset="0"/>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Arial" panose="020B0604020202020204" pitchFamily="34" charset="0"/>
          <a:ea typeface="+mn-ea"/>
          <a:cs typeface="Arial" panose="020B0604020202020204" pitchFamily="34" charset="0"/>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xml"/><Relationship Id="rId1" Type="http://schemas.openxmlformats.org/officeDocument/2006/relationships/slideLayout" Target="../slideLayouts/slideLayout23.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7.png"/><Relationship Id="rId7" Type="http://schemas.openxmlformats.org/officeDocument/2006/relationships/image" Target="../media/image24.png"/><Relationship Id="rId2" Type="http://schemas.openxmlformats.org/officeDocument/2006/relationships/image" Target="../media/image26.png"/><Relationship Id="rId1" Type="http://schemas.openxmlformats.org/officeDocument/2006/relationships/slideLayout" Target="../slideLayouts/slideLayout21.xml"/><Relationship Id="rId6" Type="http://schemas.openxmlformats.org/officeDocument/2006/relationships/image" Target="../media/image23.png"/><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1.png"/><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2.png"/><Relationship Id="rId1" Type="http://schemas.openxmlformats.org/officeDocument/2006/relationships/slideLayout" Target="../slideLayouts/slideLayout21.xml"/><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6.png"/><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40.png"/></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42.png"/></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7.xml"/><Relationship Id="rId5" Type="http://schemas.openxmlformats.org/officeDocument/2006/relationships/image" Target="../media/image44.png"/><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48.png"/></Relationships>
</file>

<file path=ppt/slides/_rels/slide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2.xml"/><Relationship Id="rId1" Type="http://schemas.openxmlformats.org/officeDocument/2006/relationships/slideLayout" Target="../slideLayouts/slideLayout21.xml"/><Relationship Id="rId6" Type="http://schemas.openxmlformats.org/officeDocument/2006/relationships/image" Target="../media/image48.png"/><Relationship Id="rId5" Type="http://schemas.openxmlformats.org/officeDocument/2006/relationships/image" Target="../media/image46.png"/><Relationship Id="rId4" Type="http://schemas.openxmlformats.org/officeDocument/2006/relationships/image" Target="../media/image49.png"/></Relationships>
</file>

<file path=ppt/slides/_rels/slide3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1.xml"/><Relationship Id="rId5" Type="http://schemas.openxmlformats.org/officeDocument/2006/relationships/image" Target="../media/image51.png"/><Relationship Id="rId4" Type="http://schemas.openxmlformats.org/officeDocument/2006/relationships/image" Target="../media/image5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1.xml"/><Relationship Id="rId5" Type="http://schemas.openxmlformats.org/officeDocument/2006/relationships/image" Target="../media/image55.png"/><Relationship Id="rId4" Type="http://schemas.openxmlformats.org/officeDocument/2006/relationships/image" Target="../media/image5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8.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9.png"/><Relationship Id="rId1" Type="http://schemas.openxmlformats.org/officeDocument/2006/relationships/slideLayout" Target="../slideLayouts/slideLayout17.xml"/><Relationship Id="rId4" Type="http://schemas.openxmlformats.org/officeDocument/2006/relationships/image" Target="../media/image4.png"/></Relationships>
</file>

<file path=ppt/slides/_rels/slide5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61.png"/><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63.png"/></Relationships>
</file>

<file path=ppt/slides/_rels/slide5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4.xml"/><Relationship Id="rId1" Type="http://schemas.openxmlformats.org/officeDocument/2006/relationships/slideLayout" Target="../slideLayouts/slideLayout23.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67.png"/></Relationships>
</file>

<file path=ppt/slides/_rels/slide55.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5.xml"/><Relationship Id="rId1" Type="http://schemas.openxmlformats.org/officeDocument/2006/relationships/slideLayout" Target="../slideLayouts/slideLayout23.xml"/><Relationship Id="rId5" Type="http://schemas.openxmlformats.org/officeDocument/2006/relationships/image" Target="../media/image72.png"/><Relationship Id="rId4" Type="http://schemas.openxmlformats.org/officeDocument/2006/relationships/image" Target="../media/image7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EF8704FD-C618-6F4D-A857-18A38D773A3B}"/>
              </a:ext>
            </a:extLst>
          </p:cNvPr>
          <p:cNvSpPr>
            <a:spLocks noGrp="1"/>
          </p:cNvSpPr>
          <p:nvPr>
            <p:ph type="title"/>
          </p:nvPr>
        </p:nvSpPr>
        <p:spPr/>
        <p:txBody>
          <a:bodyPr/>
          <a:lstStyle/>
          <a:p>
            <a:r>
              <a:rPr lang="en-US" altLang="zh-CN" dirty="0">
                <a:ea typeface="SimSun" pitchFamily="2" charset="-122"/>
              </a:rPr>
              <a:t>Creating Processor System</a:t>
            </a:r>
            <a:endParaRPr lang="en-US" dirty="0"/>
          </a:p>
        </p:txBody>
      </p:sp>
      <p:sp>
        <p:nvSpPr>
          <p:cNvPr id="9" name="Text Placeholder 8"/>
          <p:cNvSpPr>
            <a:spLocks noGrp="1"/>
          </p:cNvSpPr>
          <p:nvPr>
            <p:ph type="subTitle" idx="1"/>
          </p:nvPr>
        </p:nvSpPr>
        <p:spPr>
          <a:xfrm>
            <a:off x="579121" y="4490866"/>
            <a:ext cx="7417990" cy="400110"/>
          </a:xfrm>
        </p:spPr>
        <p:txBody>
          <a:bodyPr/>
          <a:lstStyle/>
          <a:p>
            <a:r>
              <a:rPr lang="en-US" dirty="0"/>
              <a:t>XUP</a:t>
            </a:r>
          </a:p>
        </p:txBody>
      </p:sp>
    </p:spTree>
    <p:extLst>
      <p:ext uri="{BB962C8B-B14F-4D97-AF65-F5344CB8AC3E}">
        <p14:creationId xmlns:p14="http://schemas.microsoft.com/office/powerpoint/2010/main" val="4016103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strike="sngStrike" dirty="0"/>
              <a:t>Embedded System Tools: Software</a:t>
            </a:r>
            <a:endParaRPr lang="en-US" strike="sngStrike" dirty="0"/>
          </a:p>
        </p:txBody>
      </p:sp>
      <p:sp>
        <p:nvSpPr>
          <p:cNvPr id="2" name="Content Placeholder 1"/>
          <p:cNvSpPr>
            <a:spLocks noGrp="1"/>
          </p:cNvSpPr>
          <p:nvPr>
            <p:ph idx="1"/>
          </p:nvPr>
        </p:nvSpPr>
        <p:spPr/>
        <p:txBody>
          <a:bodyPr/>
          <a:lstStyle/>
          <a:p>
            <a:r>
              <a:rPr lang="en-US" dirty="0">
                <a:solidFill>
                  <a:schemeClr val="tx1"/>
                </a:solidFill>
              </a:rPr>
              <a:t>Eclipse IDE-based Software Development Kit (SDK)</a:t>
            </a:r>
          </a:p>
          <a:p>
            <a:pPr lvl="1"/>
            <a:r>
              <a:rPr lang="en-US" dirty="0"/>
              <a:t>Board support package creation </a:t>
            </a:r>
          </a:p>
          <a:p>
            <a:pPr lvl="1"/>
            <a:r>
              <a:rPr lang="en-US" dirty="0"/>
              <a:t>GNU software development tools</a:t>
            </a:r>
          </a:p>
          <a:p>
            <a:pPr lvl="1"/>
            <a:r>
              <a:rPr lang="en-US" dirty="0"/>
              <a:t>C/C++ compiler for the MicroBlaze and ARM Cortex-A9 processors (gcc)</a:t>
            </a:r>
          </a:p>
          <a:p>
            <a:pPr lvl="1"/>
            <a:r>
              <a:rPr lang="en-US" dirty="0"/>
              <a:t>Debugger for the MicroBlaze and ARM Cortex-A9 processors (system debugger)</a:t>
            </a:r>
          </a:p>
          <a:p>
            <a:pPr lvl="1"/>
            <a:r>
              <a:rPr lang="en-IE" dirty="0"/>
              <a:t>TCF framework – multicore debug</a:t>
            </a:r>
            <a:endParaRPr lang="en-US" dirty="0"/>
          </a:p>
          <a:p>
            <a:r>
              <a:rPr lang="en-US" dirty="0">
                <a:solidFill>
                  <a:schemeClr val="tx1"/>
                </a:solidFill>
              </a:rPr>
              <a:t>Board support packages (BSPs)</a:t>
            </a:r>
          </a:p>
          <a:p>
            <a:pPr lvl="1"/>
            <a:r>
              <a:rPr lang="en-US" dirty="0"/>
              <a:t>Stand-alone BSP</a:t>
            </a:r>
          </a:p>
          <a:p>
            <a:pPr lvl="2"/>
            <a:r>
              <a:rPr lang="en-US" dirty="0"/>
              <a:t>Free basic device drivers and utilities from Xilinx</a:t>
            </a:r>
          </a:p>
          <a:p>
            <a:pPr lvl="2"/>
            <a:r>
              <a:rPr lang="en-US" dirty="0"/>
              <a:t>NOT an RTOS</a:t>
            </a:r>
          </a:p>
          <a:p>
            <a:pPr lvl="1"/>
            <a:endParaRPr lang="en-US" dirty="0"/>
          </a:p>
        </p:txBody>
      </p:sp>
      <p:sp>
        <p:nvSpPr>
          <p:cNvPr id="5" name="Slide Number Placeholder 4"/>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10</a:t>
            </a:fld>
            <a:endParaRPr lang="en-US" dirty="0">
              <a:solidFill>
                <a:srgbClr val="0C0C0C">
                  <a:tint val="75000"/>
                </a:srgbClr>
              </a:solidFill>
              <a:latin typeface="Arial"/>
            </a:endParaRPr>
          </a:p>
        </p:txBody>
      </p:sp>
    </p:spTree>
    <p:extLst>
      <p:ext uri="{BB962C8B-B14F-4D97-AF65-F5344CB8AC3E}">
        <p14:creationId xmlns:p14="http://schemas.microsoft.com/office/powerpoint/2010/main" val="1831990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F6BE87A-D7D2-43E2-A1F7-1DC5DC949E7A}"/>
              </a:ext>
            </a:extLst>
          </p:cNvPr>
          <p:cNvPicPr>
            <a:picLocks noChangeAspect="1"/>
          </p:cNvPicPr>
          <p:nvPr/>
        </p:nvPicPr>
        <p:blipFill rotWithShape="1">
          <a:blip r:embed="rId3"/>
          <a:srcRect t="2353"/>
          <a:stretch/>
        </p:blipFill>
        <p:spPr>
          <a:xfrm>
            <a:off x="4694613" y="1226186"/>
            <a:ext cx="7442622" cy="3946014"/>
          </a:xfrm>
          <a:prstGeom prst="rect">
            <a:avLst/>
          </a:prstGeom>
        </p:spPr>
      </p:pic>
      <p:sp>
        <p:nvSpPr>
          <p:cNvPr id="4" name="Title 3"/>
          <p:cNvSpPr>
            <a:spLocks noGrp="1"/>
          </p:cNvSpPr>
          <p:nvPr>
            <p:ph type="title"/>
          </p:nvPr>
        </p:nvSpPr>
        <p:spPr/>
        <p:txBody>
          <a:bodyPr/>
          <a:lstStyle/>
          <a:p>
            <a:r>
              <a:rPr lang="en-IE" dirty="0" err="1"/>
              <a:t>Vivado</a:t>
            </a:r>
            <a:r>
              <a:rPr lang="en-IE" dirty="0"/>
              <a:t> View</a:t>
            </a:r>
            <a:endParaRPr lang="en-US" dirty="0"/>
          </a:p>
        </p:txBody>
      </p:sp>
      <p:sp>
        <p:nvSpPr>
          <p:cNvPr id="2" name="Content Placeholder 1"/>
          <p:cNvSpPr>
            <a:spLocks noGrp="1"/>
          </p:cNvSpPr>
          <p:nvPr>
            <p:ph idx="1"/>
          </p:nvPr>
        </p:nvSpPr>
        <p:spPr/>
        <p:txBody>
          <a:bodyPr/>
          <a:lstStyle/>
          <a:p>
            <a:r>
              <a:rPr lang="en-IE" dirty="0"/>
              <a:t>Customizable panels</a:t>
            </a:r>
          </a:p>
          <a:p>
            <a:endParaRPr lang="en-IE" dirty="0"/>
          </a:p>
          <a:p>
            <a:pPr lvl="1"/>
            <a:r>
              <a:rPr lang="en-IE" dirty="0"/>
              <a:t>A: Project Management</a:t>
            </a:r>
          </a:p>
          <a:p>
            <a:pPr lvl="1"/>
            <a:r>
              <a:rPr lang="en-IE" dirty="0"/>
              <a:t>B: IP Integrator</a:t>
            </a:r>
          </a:p>
          <a:p>
            <a:pPr lvl="1"/>
            <a:r>
              <a:rPr lang="en-IE" dirty="0"/>
              <a:t>C: FPGA Flow</a:t>
            </a:r>
          </a:p>
          <a:p>
            <a:pPr lvl="1"/>
            <a:r>
              <a:rPr lang="en-IE" dirty="0"/>
              <a:t>D: Layout Selection</a:t>
            </a:r>
          </a:p>
          <a:p>
            <a:pPr lvl="1"/>
            <a:r>
              <a:rPr lang="en-IE" dirty="0"/>
              <a:t>E: Project view/Preview Panel</a:t>
            </a:r>
          </a:p>
          <a:p>
            <a:pPr lvl="1"/>
            <a:r>
              <a:rPr lang="en-IE" dirty="0"/>
              <a:t>F: Console, Messages, Logs</a:t>
            </a:r>
            <a:endParaRPr lang="en-US" dirty="0"/>
          </a:p>
        </p:txBody>
      </p:sp>
      <p:sp>
        <p:nvSpPr>
          <p:cNvPr id="3" name="Slide Number Placeholder 2"/>
          <p:cNvSpPr>
            <a:spLocks noGrp="1"/>
          </p:cNvSpPr>
          <p:nvPr>
            <p:ph type="sldNum" sz="quarter" idx="10"/>
          </p:nvPr>
        </p:nvSpPr>
        <p:spPr>
          <a:xfrm>
            <a:off x="579120" y="6325606"/>
            <a:ext cx="3528059" cy="365125"/>
          </a:xfrm>
        </p:spPr>
        <p:txBody>
          <a:bodyPr/>
          <a:lstStyle/>
          <a:p>
            <a:pPr>
              <a:defRPr/>
            </a:pPr>
            <a:r>
              <a:rPr lang="en-US" dirty="0"/>
              <a:t>Creating Processor System 24- </a:t>
            </a:r>
            <a:fld id="{99D29FBF-A473-46DA-BC14-675AC1C8F9A5}" type="slidenum">
              <a:rPr lang="en-US" smtClean="0"/>
              <a:pPr>
                <a:defRPr/>
              </a:pPr>
              <a:t>11</a:t>
            </a:fld>
            <a:endParaRPr lang="en-US" dirty="0"/>
          </a:p>
        </p:txBody>
      </p:sp>
      <p:grpSp>
        <p:nvGrpSpPr>
          <p:cNvPr id="26" name="Group 25">
            <a:extLst>
              <a:ext uri="{FF2B5EF4-FFF2-40B4-BE49-F238E27FC236}">
                <a16:creationId xmlns:a16="http://schemas.microsoft.com/office/drawing/2014/main" id="{73B00FBC-3233-47DA-94BD-F6424BCE3442}"/>
              </a:ext>
            </a:extLst>
          </p:cNvPr>
          <p:cNvGrpSpPr/>
          <p:nvPr/>
        </p:nvGrpSpPr>
        <p:grpSpPr>
          <a:xfrm>
            <a:off x="4904385" y="1645267"/>
            <a:ext cx="434340" cy="371475"/>
            <a:chOff x="628650" y="4543425"/>
            <a:chExt cx="434340" cy="371475"/>
          </a:xfrm>
        </p:grpSpPr>
        <p:sp>
          <p:nvSpPr>
            <p:cNvPr id="27" name="Oval 26">
              <a:extLst>
                <a:ext uri="{FF2B5EF4-FFF2-40B4-BE49-F238E27FC236}">
                  <a16:creationId xmlns:a16="http://schemas.microsoft.com/office/drawing/2014/main" id="{960E05E7-E9EB-4078-B827-3CFDB8BCEE5A}"/>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
          <p:nvSpPr>
            <p:cNvPr id="28" name="TextBox 27">
              <a:extLst>
                <a:ext uri="{FF2B5EF4-FFF2-40B4-BE49-F238E27FC236}">
                  <a16:creationId xmlns:a16="http://schemas.microsoft.com/office/drawing/2014/main" id="{4B8F7622-0E9A-46C7-9F45-B5B3B22E6065}"/>
                </a:ext>
              </a:extLst>
            </p:cNvPr>
            <p:cNvSpPr txBox="1"/>
            <p:nvPr/>
          </p:nvSpPr>
          <p:spPr>
            <a:xfrm>
              <a:off x="678677" y="4543425"/>
              <a:ext cx="351378"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rPr>
                <a:t>A</a:t>
              </a:r>
            </a:p>
          </p:txBody>
        </p:sp>
      </p:grpSp>
      <p:grpSp>
        <p:nvGrpSpPr>
          <p:cNvPr id="29" name="Group 28">
            <a:extLst>
              <a:ext uri="{FF2B5EF4-FFF2-40B4-BE49-F238E27FC236}">
                <a16:creationId xmlns:a16="http://schemas.microsoft.com/office/drawing/2014/main" id="{ABD092AC-B569-492B-AEC6-1414CBD07830}"/>
              </a:ext>
            </a:extLst>
          </p:cNvPr>
          <p:cNvGrpSpPr/>
          <p:nvPr/>
        </p:nvGrpSpPr>
        <p:grpSpPr>
          <a:xfrm>
            <a:off x="4912931" y="2174504"/>
            <a:ext cx="434340" cy="371475"/>
            <a:chOff x="628650" y="4543425"/>
            <a:chExt cx="434340" cy="371475"/>
          </a:xfrm>
        </p:grpSpPr>
        <p:sp>
          <p:nvSpPr>
            <p:cNvPr id="30" name="Oval 29">
              <a:extLst>
                <a:ext uri="{FF2B5EF4-FFF2-40B4-BE49-F238E27FC236}">
                  <a16:creationId xmlns:a16="http://schemas.microsoft.com/office/drawing/2014/main" id="{BC159928-233F-4800-8C7A-CC4461F88637}"/>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
          <p:nvSpPr>
            <p:cNvPr id="31" name="TextBox 30">
              <a:extLst>
                <a:ext uri="{FF2B5EF4-FFF2-40B4-BE49-F238E27FC236}">
                  <a16:creationId xmlns:a16="http://schemas.microsoft.com/office/drawing/2014/main" id="{25ACCD0C-CFC4-4955-BEC8-E45F4F13D540}"/>
                </a:ext>
              </a:extLst>
            </p:cNvPr>
            <p:cNvSpPr txBox="1"/>
            <p:nvPr/>
          </p:nvSpPr>
          <p:spPr>
            <a:xfrm>
              <a:off x="678677" y="4543425"/>
              <a:ext cx="351378"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rPr>
                <a:t>B</a:t>
              </a:r>
            </a:p>
          </p:txBody>
        </p:sp>
      </p:grpSp>
      <p:grpSp>
        <p:nvGrpSpPr>
          <p:cNvPr id="32" name="Group 31">
            <a:extLst>
              <a:ext uri="{FF2B5EF4-FFF2-40B4-BE49-F238E27FC236}">
                <a16:creationId xmlns:a16="http://schemas.microsoft.com/office/drawing/2014/main" id="{F0D4CD83-E4C6-4531-BA0B-E3F9E83AC552}"/>
              </a:ext>
            </a:extLst>
          </p:cNvPr>
          <p:cNvGrpSpPr/>
          <p:nvPr/>
        </p:nvGrpSpPr>
        <p:grpSpPr>
          <a:xfrm>
            <a:off x="4912931" y="3347058"/>
            <a:ext cx="434340" cy="371475"/>
            <a:chOff x="628650" y="4543425"/>
            <a:chExt cx="434340" cy="371475"/>
          </a:xfrm>
        </p:grpSpPr>
        <p:sp>
          <p:nvSpPr>
            <p:cNvPr id="33" name="Oval 32">
              <a:extLst>
                <a:ext uri="{FF2B5EF4-FFF2-40B4-BE49-F238E27FC236}">
                  <a16:creationId xmlns:a16="http://schemas.microsoft.com/office/drawing/2014/main" id="{FE2D51BE-22F1-4F59-9592-68564F9DA940}"/>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
          <p:nvSpPr>
            <p:cNvPr id="34" name="TextBox 33">
              <a:extLst>
                <a:ext uri="{FF2B5EF4-FFF2-40B4-BE49-F238E27FC236}">
                  <a16:creationId xmlns:a16="http://schemas.microsoft.com/office/drawing/2014/main" id="{754C236F-C151-437F-9B33-B90FB5E470A4}"/>
                </a:ext>
              </a:extLst>
            </p:cNvPr>
            <p:cNvSpPr txBox="1"/>
            <p:nvPr/>
          </p:nvSpPr>
          <p:spPr>
            <a:xfrm>
              <a:off x="678677" y="4543425"/>
              <a:ext cx="351378"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rPr>
                <a:t>C</a:t>
              </a:r>
            </a:p>
          </p:txBody>
        </p:sp>
      </p:grpSp>
      <p:grpSp>
        <p:nvGrpSpPr>
          <p:cNvPr id="35" name="Group 34">
            <a:extLst>
              <a:ext uri="{FF2B5EF4-FFF2-40B4-BE49-F238E27FC236}">
                <a16:creationId xmlns:a16="http://schemas.microsoft.com/office/drawing/2014/main" id="{A23802FE-B1A5-4609-A0B8-C18D52FFC6B9}"/>
              </a:ext>
            </a:extLst>
          </p:cNvPr>
          <p:cNvGrpSpPr/>
          <p:nvPr/>
        </p:nvGrpSpPr>
        <p:grpSpPr>
          <a:xfrm>
            <a:off x="7920900" y="1172795"/>
            <a:ext cx="434340" cy="371475"/>
            <a:chOff x="628650" y="4543425"/>
            <a:chExt cx="434340" cy="371475"/>
          </a:xfrm>
        </p:grpSpPr>
        <p:sp>
          <p:nvSpPr>
            <p:cNvPr id="36" name="Oval 35">
              <a:extLst>
                <a:ext uri="{FF2B5EF4-FFF2-40B4-BE49-F238E27FC236}">
                  <a16:creationId xmlns:a16="http://schemas.microsoft.com/office/drawing/2014/main" id="{6C0B5E5C-A75C-4EDF-BA63-FAD0D7D2490D}"/>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
          <p:nvSpPr>
            <p:cNvPr id="37" name="TextBox 36">
              <a:extLst>
                <a:ext uri="{FF2B5EF4-FFF2-40B4-BE49-F238E27FC236}">
                  <a16:creationId xmlns:a16="http://schemas.microsoft.com/office/drawing/2014/main" id="{0CCE8152-4A1A-4281-96CF-F26730A49683}"/>
                </a:ext>
              </a:extLst>
            </p:cNvPr>
            <p:cNvSpPr txBox="1"/>
            <p:nvPr/>
          </p:nvSpPr>
          <p:spPr>
            <a:xfrm>
              <a:off x="678677" y="4543425"/>
              <a:ext cx="351378"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rPr>
                <a:t>D</a:t>
              </a:r>
            </a:p>
          </p:txBody>
        </p:sp>
      </p:grpSp>
      <p:grpSp>
        <p:nvGrpSpPr>
          <p:cNvPr id="38" name="Group 37">
            <a:extLst>
              <a:ext uri="{FF2B5EF4-FFF2-40B4-BE49-F238E27FC236}">
                <a16:creationId xmlns:a16="http://schemas.microsoft.com/office/drawing/2014/main" id="{95855E9B-35CC-43E2-875D-E0561534BE5D}"/>
              </a:ext>
            </a:extLst>
          </p:cNvPr>
          <p:cNvGrpSpPr/>
          <p:nvPr/>
        </p:nvGrpSpPr>
        <p:grpSpPr>
          <a:xfrm>
            <a:off x="6735049" y="2622365"/>
            <a:ext cx="434340" cy="371475"/>
            <a:chOff x="628650" y="4543425"/>
            <a:chExt cx="434340" cy="371475"/>
          </a:xfrm>
        </p:grpSpPr>
        <p:sp>
          <p:nvSpPr>
            <p:cNvPr id="39" name="Oval 38">
              <a:extLst>
                <a:ext uri="{FF2B5EF4-FFF2-40B4-BE49-F238E27FC236}">
                  <a16:creationId xmlns:a16="http://schemas.microsoft.com/office/drawing/2014/main" id="{3FF63B6D-C236-45B9-A978-AE4234930FCE}"/>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
          <p:nvSpPr>
            <p:cNvPr id="40" name="TextBox 39">
              <a:extLst>
                <a:ext uri="{FF2B5EF4-FFF2-40B4-BE49-F238E27FC236}">
                  <a16:creationId xmlns:a16="http://schemas.microsoft.com/office/drawing/2014/main" id="{16217926-FADF-4CC5-B8D3-E801A9F468DB}"/>
                </a:ext>
              </a:extLst>
            </p:cNvPr>
            <p:cNvSpPr txBox="1"/>
            <p:nvPr/>
          </p:nvSpPr>
          <p:spPr>
            <a:xfrm>
              <a:off x="685089" y="4543425"/>
              <a:ext cx="338555" cy="369332"/>
            </a:xfrm>
            <a:prstGeom prst="rect">
              <a:avLst/>
            </a:prstGeom>
            <a:noFill/>
            <a:ln>
              <a:noFill/>
            </a:ln>
          </p:spPr>
          <p:txBody>
            <a:bodyPr wrap="none" rtlCol="0">
              <a:spAutoFit/>
            </a:bodyPr>
            <a:lstStyle/>
            <a:p>
              <a:pPr algn="ctr" defTabSz="914400" fontAlgn="base">
                <a:spcBef>
                  <a:spcPct val="0"/>
                </a:spcBef>
                <a:spcAft>
                  <a:spcPct val="0"/>
                </a:spcAft>
                <a:defRPr/>
              </a:pPr>
              <a:r>
                <a:rPr lang="en-IE" b="1" kern="0" dirty="0">
                  <a:solidFill>
                    <a:srgbClr val="0070C0"/>
                  </a:solidFill>
                </a:rPr>
                <a:t>E</a:t>
              </a:r>
              <a:endParaRPr lang="en-US" b="1" kern="0" dirty="0">
                <a:solidFill>
                  <a:srgbClr val="0070C0"/>
                </a:solidFill>
              </a:endParaRPr>
            </a:p>
          </p:txBody>
        </p:sp>
      </p:grpSp>
      <p:grpSp>
        <p:nvGrpSpPr>
          <p:cNvPr id="41" name="Group 40">
            <a:extLst>
              <a:ext uri="{FF2B5EF4-FFF2-40B4-BE49-F238E27FC236}">
                <a16:creationId xmlns:a16="http://schemas.microsoft.com/office/drawing/2014/main" id="{3BF6387C-24B3-4128-A3A7-41F84D687082}"/>
              </a:ext>
            </a:extLst>
          </p:cNvPr>
          <p:cNvGrpSpPr/>
          <p:nvPr/>
        </p:nvGrpSpPr>
        <p:grpSpPr>
          <a:xfrm>
            <a:off x="9593993" y="4535083"/>
            <a:ext cx="434340" cy="371475"/>
            <a:chOff x="628650" y="4543425"/>
            <a:chExt cx="434340" cy="371475"/>
          </a:xfrm>
        </p:grpSpPr>
        <p:sp>
          <p:nvSpPr>
            <p:cNvPr id="42" name="Oval 41">
              <a:extLst>
                <a:ext uri="{FF2B5EF4-FFF2-40B4-BE49-F238E27FC236}">
                  <a16:creationId xmlns:a16="http://schemas.microsoft.com/office/drawing/2014/main" id="{2BA98D9B-E47C-4EE4-8B1D-99303E9A0115}"/>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
          <p:nvSpPr>
            <p:cNvPr id="43" name="TextBox 42">
              <a:extLst>
                <a:ext uri="{FF2B5EF4-FFF2-40B4-BE49-F238E27FC236}">
                  <a16:creationId xmlns:a16="http://schemas.microsoft.com/office/drawing/2014/main" id="{9F260BCC-F324-4D14-8F47-92DBE55FCE61}"/>
                </a:ext>
              </a:extLst>
            </p:cNvPr>
            <p:cNvSpPr txBox="1"/>
            <p:nvPr/>
          </p:nvSpPr>
          <p:spPr>
            <a:xfrm>
              <a:off x="691501" y="4543425"/>
              <a:ext cx="325730"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rPr>
                <a:t>F</a:t>
              </a:r>
            </a:p>
          </p:txBody>
        </p:sp>
      </p:grpSp>
      <p:sp>
        <p:nvSpPr>
          <p:cNvPr id="7" name="Rectangle 6">
            <a:extLst>
              <a:ext uri="{FF2B5EF4-FFF2-40B4-BE49-F238E27FC236}">
                <a16:creationId xmlns:a16="http://schemas.microsoft.com/office/drawing/2014/main" id="{77CB5DBF-6A98-449B-BD32-F6AC53856E18}"/>
              </a:ext>
            </a:extLst>
          </p:cNvPr>
          <p:cNvSpPr/>
          <p:nvPr/>
        </p:nvSpPr>
        <p:spPr>
          <a:xfrm>
            <a:off x="4694614" y="1546413"/>
            <a:ext cx="853887" cy="53788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Rectangle 43">
            <a:extLst>
              <a:ext uri="{FF2B5EF4-FFF2-40B4-BE49-F238E27FC236}">
                <a16:creationId xmlns:a16="http://schemas.microsoft.com/office/drawing/2014/main" id="{24EB6FFC-AF3F-41F5-846F-908850D835FC}"/>
              </a:ext>
            </a:extLst>
          </p:cNvPr>
          <p:cNvSpPr/>
          <p:nvPr/>
        </p:nvSpPr>
        <p:spPr>
          <a:xfrm>
            <a:off x="4694613" y="2084295"/>
            <a:ext cx="853887" cy="512954"/>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Rectangle 44">
            <a:extLst>
              <a:ext uri="{FF2B5EF4-FFF2-40B4-BE49-F238E27FC236}">
                <a16:creationId xmlns:a16="http://schemas.microsoft.com/office/drawing/2014/main" id="{D52D5AE5-1EB7-4466-938B-2BDA858D4E2D}"/>
              </a:ext>
            </a:extLst>
          </p:cNvPr>
          <p:cNvSpPr/>
          <p:nvPr/>
        </p:nvSpPr>
        <p:spPr>
          <a:xfrm>
            <a:off x="4694613" y="2622364"/>
            <a:ext cx="853887" cy="248228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Rectangle 45">
            <a:extLst>
              <a:ext uri="{FF2B5EF4-FFF2-40B4-BE49-F238E27FC236}">
                <a16:creationId xmlns:a16="http://schemas.microsoft.com/office/drawing/2014/main" id="{C6683841-B5D5-4F24-84B1-74F165AF251A}"/>
              </a:ext>
            </a:extLst>
          </p:cNvPr>
          <p:cNvSpPr/>
          <p:nvPr/>
        </p:nvSpPr>
        <p:spPr>
          <a:xfrm>
            <a:off x="5546257" y="1544270"/>
            <a:ext cx="6590978" cy="2725171"/>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Rectangle 46">
            <a:extLst>
              <a:ext uri="{FF2B5EF4-FFF2-40B4-BE49-F238E27FC236}">
                <a16:creationId xmlns:a16="http://schemas.microsoft.com/office/drawing/2014/main" id="{EB101123-D9DD-4E45-9AED-01C6CFF500E2}"/>
              </a:ext>
            </a:extLst>
          </p:cNvPr>
          <p:cNvSpPr/>
          <p:nvPr/>
        </p:nvSpPr>
        <p:spPr>
          <a:xfrm>
            <a:off x="5557463" y="4278966"/>
            <a:ext cx="6579773" cy="825681"/>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Rectangle 47">
            <a:extLst>
              <a:ext uri="{FF2B5EF4-FFF2-40B4-BE49-F238E27FC236}">
                <a16:creationId xmlns:a16="http://schemas.microsoft.com/office/drawing/2014/main" id="{D979DCA1-765F-48AC-8369-D652BF631024}"/>
              </a:ext>
            </a:extLst>
          </p:cNvPr>
          <p:cNvSpPr/>
          <p:nvPr/>
        </p:nvSpPr>
        <p:spPr>
          <a:xfrm>
            <a:off x="11451759" y="1317813"/>
            <a:ext cx="729820" cy="15890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242750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96FE81-57FF-4840-B88E-BAF51FC4753A}"/>
              </a:ext>
            </a:extLst>
          </p:cNvPr>
          <p:cNvPicPr>
            <a:picLocks noChangeAspect="1"/>
          </p:cNvPicPr>
          <p:nvPr/>
        </p:nvPicPr>
        <p:blipFill>
          <a:blip r:embed="rId3"/>
          <a:stretch>
            <a:fillRect/>
          </a:stretch>
        </p:blipFill>
        <p:spPr>
          <a:xfrm>
            <a:off x="5047648" y="1091253"/>
            <a:ext cx="7047179" cy="4638170"/>
          </a:xfrm>
          <a:prstGeom prst="rect">
            <a:avLst/>
          </a:prstGeom>
        </p:spPr>
      </p:pic>
      <p:sp>
        <p:nvSpPr>
          <p:cNvPr id="4" name="Title 3"/>
          <p:cNvSpPr>
            <a:spLocks noGrp="1"/>
          </p:cNvSpPr>
          <p:nvPr>
            <p:ph type="title"/>
          </p:nvPr>
        </p:nvSpPr>
        <p:spPr/>
        <p:txBody>
          <a:bodyPr/>
          <a:lstStyle/>
          <a:p>
            <a:r>
              <a:rPr lang="en-IE" strike="sngStrike" dirty="0" err="1"/>
              <a:t>Vivado</a:t>
            </a:r>
            <a:r>
              <a:rPr lang="en-IE" strike="sngStrike" dirty="0"/>
              <a:t> View</a:t>
            </a:r>
            <a:endParaRPr lang="en-US" strike="sngStrike" dirty="0"/>
          </a:p>
        </p:txBody>
      </p:sp>
      <p:sp>
        <p:nvSpPr>
          <p:cNvPr id="2" name="Content Placeholder 1"/>
          <p:cNvSpPr>
            <a:spLocks noGrp="1"/>
          </p:cNvSpPr>
          <p:nvPr>
            <p:ph idx="1"/>
          </p:nvPr>
        </p:nvSpPr>
        <p:spPr/>
        <p:txBody>
          <a:bodyPr/>
          <a:lstStyle/>
          <a:p>
            <a:r>
              <a:rPr lang="en-IE" dirty="0"/>
              <a:t>Customizable panels</a:t>
            </a:r>
          </a:p>
          <a:p>
            <a:endParaRPr lang="en-IE" dirty="0"/>
          </a:p>
          <a:p>
            <a:pPr lvl="1"/>
            <a:r>
              <a:rPr lang="en-IE" dirty="0"/>
              <a:t>A: Project Management</a:t>
            </a:r>
          </a:p>
          <a:p>
            <a:pPr lvl="1"/>
            <a:r>
              <a:rPr lang="en-IE" dirty="0"/>
              <a:t>B: IP Integrator</a:t>
            </a:r>
          </a:p>
          <a:p>
            <a:pPr lvl="1"/>
            <a:r>
              <a:rPr lang="en-IE" dirty="0"/>
              <a:t>C: FPGA Flow</a:t>
            </a:r>
          </a:p>
          <a:p>
            <a:pPr lvl="1"/>
            <a:r>
              <a:rPr lang="en-IE" dirty="0"/>
              <a:t>D: Layout Selection</a:t>
            </a:r>
          </a:p>
          <a:p>
            <a:pPr lvl="1"/>
            <a:r>
              <a:rPr lang="en-IE" dirty="0"/>
              <a:t>E: Project view/Preview Panel</a:t>
            </a:r>
          </a:p>
          <a:p>
            <a:pPr lvl="1"/>
            <a:r>
              <a:rPr lang="en-IE" dirty="0"/>
              <a:t>F: Console, Messages, Logs</a:t>
            </a:r>
            <a:endParaRPr lang="en-US" dirty="0"/>
          </a:p>
        </p:txBody>
      </p:sp>
      <p:sp>
        <p:nvSpPr>
          <p:cNvPr id="3" name="Slide Number Placeholder 2"/>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12</a:t>
            </a:fld>
            <a:endParaRPr lang="en-US" dirty="0">
              <a:solidFill>
                <a:srgbClr val="0C0C0C">
                  <a:tint val="75000"/>
                </a:srgbClr>
              </a:solidFill>
              <a:latin typeface="Arial"/>
            </a:endParaRPr>
          </a:p>
        </p:txBody>
      </p:sp>
      <p:grpSp>
        <p:nvGrpSpPr>
          <p:cNvPr id="26" name="Group 25">
            <a:extLst>
              <a:ext uri="{FF2B5EF4-FFF2-40B4-BE49-F238E27FC236}">
                <a16:creationId xmlns:a16="http://schemas.microsoft.com/office/drawing/2014/main" id="{73B00FBC-3233-47DA-94BD-F6424BCE3442}"/>
              </a:ext>
            </a:extLst>
          </p:cNvPr>
          <p:cNvGrpSpPr/>
          <p:nvPr/>
        </p:nvGrpSpPr>
        <p:grpSpPr>
          <a:xfrm>
            <a:off x="5675429" y="1988281"/>
            <a:ext cx="434340" cy="371475"/>
            <a:chOff x="628650" y="4543425"/>
            <a:chExt cx="434340" cy="371475"/>
          </a:xfrm>
        </p:grpSpPr>
        <p:sp>
          <p:nvSpPr>
            <p:cNvPr id="27" name="Oval 26">
              <a:extLst>
                <a:ext uri="{FF2B5EF4-FFF2-40B4-BE49-F238E27FC236}">
                  <a16:creationId xmlns:a16="http://schemas.microsoft.com/office/drawing/2014/main" id="{960E05E7-E9EB-4078-B827-3CFDB8BCEE5A}"/>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
          <p:nvSpPr>
            <p:cNvPr id="28" name="TextBox 27">
              <a:extLst>
                <a:ext uri="{FF2B5EF4-FFF2-40B4-BE49-F238E27FC236}">
                  <a16:creationId xmlns:a16="http://schemas.microsoft.com/office/drawing/2014/main" id="{4B8F7622-0E9A-46C7-9F45-B5B3B22E6065}"/>
                </a:ext>
              </a:extLst>
            </p:cNvPr>
            <p:cNvSpPr txBox="1"/>
            <p:nvPr/>
          </p:nvSpPr>
          <p:spPr>
            <a:xfrm>
              <a:off x="678677" y="4543425"/>
              <a:ext cx="351378"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latin typeface="Arial"/>
                </a:rPr>
                <a:t>A</a:t>
              </a:r>
            </a:p>
          </p:txBody>
        </p:sp>
      </p:grpSp>
      <p:grpSp>
        <p:nvGrpSpPr>
          <p:cNvPr id="29" name="Group 28">
            <a:extLst>
              <a:ext uri="{FF2B5EF4-FFF2-40B4-BE49-F238E27FC236}">
                <a16:creationId xmlns:a16="http://schemas.microsoft.com/office/drawing/2014/main" id="{ABD092AC-B569-492B-AEC6-1414CBD07830}"/>
              </a:ext>
            </a:extLst>
          </p:cNvPr>
          <p:cNvGrpSpPr/>
          <p:nvPr/>
        </p:nvGrpSpPr>
        <p:grpSpPr>
          <a:xfrm>
            <a:off x="5675429" y="2706640"/>
            <a:ext cx="434340" cy="371475"/>
            <a:chOff x="628650" y="4543425"/>
            <a:chExt cx="434340" cy="371475"/>
          </a:xfrm>
        </p:grpSpPr>
        <p:sp>
          <p:nvSpPr>
            <p:cNvPr id="30" name="Oval 29">
              <a:extLst>
                <a:ext uri="{FF2B5EF4-FFF2-40B4-BE49-F238E27FC236}">
                  <a16:creationId xmlns:a16="http://schemas.microsoft.com/office/drawing/2014/main" id="{BC159928-233F-4800-8C7A-CC4461F88637}"/>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
          <p:nvSpPr>
            <p:cNvPr id="31" name="TextBox 30">
              <a:extLst>
                <a:ext uri="{FF2B5EF4-FFF2-40B4-BE49-F238E27FC236}">
                  <a16:creationId xmlns:a16="http://schemas.microsoft.com/office/drawing/2014/main" id="{25ACCD0C-CFC4-4955-BEC8-E45F4F13D540}"/>
                </a:ext>
              </a:extLst>
            </p:cNvPr>
            <p:cNvSpPr txBox="1"/>
            <p:nvPr/>
          </p:nvSpPr>
          <p:spPr>
            <a:xfrm>
              <a:off x="678677" y="4543425"/>
              <a:ext cx="351378"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latin typeface="Arial"/>
                </a:rPr>
                <a:t>B</a:t>
              </a:r>
            </a:p>
          </p:txBody>
        </p:sp>
      </p:grpSp>
      <p:grpSp>
        <p:nvGrpSpPr>
          <p:cNvPr id="32" name="Group 31">
            <a:extLst>
              <a:ext uri="{FF2B5EF4-FFF2-40B4-BE49-F238E27FC236}">
                <a16:creationId xmlns:a16="http://schemas.microsoft.com/office/drawing/2014/main" id="{F0D4CD83-E4C6-4531-BA0B-E3F9E83AC552}"/>
              </a:ext>
            </a:extLst>
          </p:cNvPr>
          <p:cNvGrpSpPr/>
          <p:nvPr/>
        </p:nvGrpSpPr>
        <p:grpSpPr>
          <a:xfrm>
            <a:off x="5654168" y="4022992"/>
            <a:ext cx="434340" cy="371475"/>
            <a:chOff x="628650" y="4543425"/>
            <a:chExt cx="434340" cy="371475"/>
          </a:xfrm>
        </p:grpSpPr>
        <p:sp>
          <p:nvSpPr>
            <p:cNvPr id="33" name="Oval 32">
              <a:extLst>
                <a:ext uri="{FF2B5EF4-FFF2-40B4-BE49-F238E27FC236}">
                  <a16:creationId xmlns:a16="http://schemas.microsoft.com/office/drawing/2014/main" id="{FE2D51BE-22F1-4F59-9592-68564F9DA940}"/>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
          <p:nvSpPr>
            <p:cNvPr id="34" name="TextBox 33">
              <a:extLst>
                <a:ext uri="{FF2B5EF4-FFF2-40B4-BE49-F238E27FC236}">
                  <a16:creationId xmlns:a16="http://schemas.microsoft.com/office/drawing/2014/main" id="{754C236F-C151-437F-9B33-B90FB5E470A4}"/>
                </a:ext>
              </a:extLst>
            </p:cNvPr>
            <p:cNvSpPr txBox="1"/>
            <p:nvPr/>
          </p:nvSpPr>
          <p:spPr>
            <a:xfrm>
              <a:off x="678677" y="4543425"/>
              <a:ext cx="351378"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latin typeface="Arial"/>
                </a:rPr>
                <a:t>C</a:t>
              </a:r>
            </a:p>
          </p:txBody>
        </p:sp>
      </p:grpSp>
      <p:grpSp>
        <p:nvGrpSpPr>
          <p:cNvPr id="35" name="Group 34">
            <a:extLst>
              <a:ext uri="{FF2B5EF4-FFF2-40B4-BE49-F238E27FC236}">
                <a16:creationId xmlns:a16="http://schemas.microsoft.com/office/drawing/2014/main" id="{A23802FE-B1A5-4609-A0B8-C18D52FFC6B9}"/>
              </a:ext>
            </a:extLst>
          </p:cNvPr>
          <p:cNvGrpSpPr/>
          <p:nvPr/>
        </p:nvGrpSpPr>
        <p:grpSpPr>
          <a:xfrm>
            <a:off x="7835019" y="1263250"/>
            <a:ext cx="434340" cy="371475"/>
            <a:chOff x="628650" y="4543425"/>
            <a:chExt cx="434340" cy="371475"/>
          </a:xfrm>
        </p:grpSpPr>
        <p:sp>
          <p:nvSpPr>
            <p:cNvPr id="36" name="Oval 35">
              <a:extLst>
                <a:ext uri="{FF2B5EF4-FFF2-40B4-BE49-F238E27FC236}">
                  <a16:creationId xmlns:a16="http://schemas.microsoft.com/office/drawing/2014/main" id="{6C0B5E5C-A75C-4EDF-BA63-FAD0D7D2490D}"/>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
          <p:nvSpPr>
            <p:cNvPr id="37" name="TextBox 36">
              <a:extLst>
                <a:ext uri="{FF2B5EF4-FFF2-40B4-BE49-F238E27FC236}">
                  <a16:creationId xmlns:a16="http://schemas.microsoft.com/office/drawing/2014/main" id="{0CCE8152-4A1A-4281-96CF-F26730A49683}"/>
                </a:ext>
              </a:extLst>
            </p:cNvPr>
            <p:cNvSpPr txBox="1"/>
            <p:nvPr/>
          </p:nvSpPr>
          <p:spPr>
            <a:xfrm>
              <a:off x="678677" y="4543425"/>
              <a:ext cx="351378"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latin typeface="Arial"/>
                </a:rPr>
                <a:t>D</a:t>
              </a:r>
            </a:p>
          </p:txBody>
        </p:sp>
      </p:grpSp>
      <p:grpSp>
        <p:nvGrpSpPr>
          <p:cNvPr id="38" name="Group 37">
            <a:extLst>
              <a:ext uri="{FF2B5EF4-FFF2-40B4-BE49-F238E27FC236}">
                <a16:creationId xmlns:a16="http://schemas.microsoft.com/office/drawing/2014/main" id="{95855E9B-35CC-43E2-875D-E0561534BE5D}"/>
              </a:ext>
            </a:extLst>
          </p:cNvPr>
          <p:cNvGrpSpPr/>
          <p:nvPr/>
        </p:nvGrpSpPr>
        <p:grpSpPr>
          <a:xfrm>
            <a:off x="7400679" y="2574845"/>
            <a:ext cx="434340" cy="371475"/>
            <a:chOff x="628650" y="4543425"/>
            <a:chExt cx="434340" cy="371475"/>
          </a:xfrm>
        </p:grpSpPr>
        <p:sp>
          <p:nvSpPr>
            <p:cNvPr id="39" name="Oval 38">
              <a:extLst>
                <a:ext uri="{FF2B5EF4-FFF2-40B4-BE49-F238E27FC236}">
                  <a16:creationId xmlns:a16="http://schemas.microsoft.com/office/drawing/2014/main" id="{3FF63B6D-C236-45B9-A978-AE4234930FCE}"/>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
          <p:nvSpPr>
            <p:cNvPr id="40" name="TextBox 39">
              <a:extLst>
                <a:ext uri="{FF2B5EF4-FFF2-40B4-BE49-F238E27FC236}">
                  <a16:creationId xmlns:a16="http://schemas.microsoft.com/office/drawing/2014/main" id="{16217926-FADF-4CC5-B8D3-E801A9F468DB}"/>
                </a:ext>
              </a:extLst>
            </p:cNvPr>
            <p:cNvSpPr txBox="1"/>
            <p:nvPr/>
          </p:nvSpPr>
          <p:spPr>
            <a:xfrm>
              <a:off x="685089" y="4543425"/>
              <a:ext cx="338555" cy="369332"/>
            </a:xfrm>
            <a:prstGeom prst="rect">
              <a:avLst/>
            </a:prstGeom>
            <a:noFill/>
            <a:ln>
              <a:noFill/>
            </a:ln>
          </p:spPr>
          <p:txBody>
            <a:bodyPr wrap="none" rtlCol="0">
              <a:spAutoFit/>
            </a:bodyPr>
            <a:lstStyle/>
            <a:p>
              <a:pPr algn="ctr" defTabSz="914400" fontAlgn="base">
                <a:spcBef>
                  <a:spcPct val="0"/>
                </a:spcBef>
                <a:spcAft>
                  <a:spcPct val="0"/>
                </a:spcAft>
                <a:defRPr/>
              </a:pPr>
              <a:r>
                <a:rPr lang="en-IE" b="1" kern="0" dirty="0">
                  <a:solidFill>
                    <a:srgbClr val="0070C0"/>
                  </a:solidFill>
                  <a:latin typeface="Arial"/>
                </a:rPr>
                <a:t>E</a:t>
              </a:r>
              <a:endParaRPr lang="en-US" b="1" kern="0" dirty="0">
                <a:solidFill>
                  <a:srgbClr val="0070C0"/>
                </a:solidFill>
                <a:latin typeface="Arial"/>
              </a:endParaRPr>
            </a:p>
          </p:txBody>
        </p:sp>
      </p:grpSp>
      <p:grpSp>
        <p:nvGrpSpPr>
          <p:cNvPr id="41" name="Group 40">
            <a:extLst>
              <a:ext uri="{FF2B5EF4-FFF2-40B4-BE49-F238E27FC236}">
                <a16:creationId xmlns:a16="http://schemas.microsoft.com/office/drawing/2014/main" id="{3BF6387C-24B3-4128-A3A7-41F84D687082}"/>
              </a:ext>
            </a:extLst>
          </p:cNvPr>
          <p:cNvGrpSpPr/>
          <p:nvPr/>
        </p:nvGrpSpPr>
        <p:grpSpPr>
          <a:xfrm>
            <a:off x="9759173" y="4735315"/>
            <a:ext cx="434340" cy="371475"/>
            <a:chOff x="628650" y="4543425"/>
            <a:chExt cx="434340" cy="371475"/>
          </a:xfrm>
        </p:grpSpPr>
        <p:sp>
          <p:nvSpPr>
            <p:cNvPr id="42" name="Oval 41">
              <a:extLst>
                <a:ext uri="{FF2B5EF4-FFF2-40B4-BE49-F238E27FC236}">
                  <a16:creationId xmlns:a16="http://schemas.microsoft.com/office/drawing/2014/main" id="{2BA98D9B-E47C-4EE4-8B1D-99303E9A0115}"/>
                </a:ext>
              </a:extLst>
            </p:cNvPr>
            <p:cNvSpPr/>
            <p:nvPr/>
          </p:nvSpPr>
          <p:spPr bwMode="auto">
            <a:xfrm>
              <a:off x="628650" y="4552950"/>
              <a:ext cx="434340" cy="361950"/>
            </a:xfrm>
            <a:prstGeom prst="ellipse">
              <a:avLst/>
            </a:prstGeom>
            <a:solidFill>
              <a:srgbClr val="008CA8">
                <a:lumMod val="20000"/>
                <a:lumOff val="80000"/>
              </a:srgbClr>
            </a:solidFill>
            <a:ln w="28575" cap="flat" cmpd="sng" algn="ctr">
              <a:solidFill>
                <a:srgbClr val="6D707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
          <p:nvSpPr>
            <p:cNvPr id="43" name="TextBox 42">
              <a:extLst>
                <a:ext uri="{FF2B5EF4-FFF2-40B4-BE49-F238E27FC236}">
                  <a16:creationId xmlns:a16="http://schemas.microsoft.com/office/drawing/2014/main" id="{9F260BCC-F324-4D14-8F47-92DBE55FCE61}"/>
                </a:ext>
              </a:extLst>
            </p:cNvPr>
            <p:cNvSpPr txBox="1"/>
            <p:nvPr/>
          </p:nvSpPr>
          <p:spPr>
            <a:xfrm>
              <a:off x="691501" y="4543425"/>
              <a:ext cx="325730" cy="369332"/>
            </a:xfrm>
            <a:prstGeom prst="rect">
              <a:avLst/>
            </a:prstGeom>
            <a:noFill/>
            <a:ln>
              <a:noFill/>
            </a:ln>
          </p:spPr>
          <p:txBody>
            <a:bodyPr wrap="none" rtlCol="0">
              <a:spAutoFit/>
            </a:bodyPr>
            <a:lstStyle/>
            <a:p>
              <a:pPr algn="ctr" defTabSz="914400" fontAlgn="base">
                <a:spcBef>
                  <a:spcPct val="0"/>
                </a:spcBef>
                <a:spcAft>
                  <a:spcPct val="0"/>
                </a:spcAft>
                <a:defRPr/>
              </a:pPr>
              <a:r>
                <a:rPr lang="en-US" b="1" kern="0" dirty="0">
                  <a:solidFill>
                    <a:srgbClr val="0070C0"/>
                  </a:solidFill>
                  <a:latin typeface="Arial"/>
                </a:rPr>
                <a:t>F</a:t>
              </a:r>
            </a:p>
          </p:txBody>
        </p:sp>
      </p:grpSp>
    </p:spTree>
    <p:extLst>
      <p:ext uri="{BB962C8B-B14F-4D97-AF65-F5344CB8AC3E}">
        <p14:creationId xmlns:p14="http://schemas.microsoft.com/office/powerpoint/2010/main" val="13230124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Embedded System Design using </a:t>
            </a:r>
            <a:r>
              <a:rPr lang="en-US" dirty="0" err="1"/>
              <a:t>Vivado</a:t>
            </a:r>
            <a:endParaRPr lang="en-US" dirty="0"/>
          </a:p>
        </p:txBody>
      </p:sp>
      <p:sp>
        <p:nvSpPr>
          <p:cNvPr id="17" name="Slide Number Placeholder 16"/>
          <p:cNvSpPr>
            <a:spLocks noGrp="1"/>
          </p:cNvSpPr>
          <p:nvPr>
            <p:ph type="sldNum" sz="quarter" idx="10"/>
          </p:nvPr>
        </p:nvSpPr>
        <p:spPr>
          <a:xfrm>
            <a:off x="579120" y="6325606"/>
            <a:ext cx="2948939" cy="365125"/>
          </a:xfrm>
        </p:spPr>
        <p:txBody>
          <a:bodyPr/>
          <a:lstStyle/>
          <a:p>
            <a:pPr>
              <a:defRPr/>
            </a:pPr>
            <a:r>
              <a:rPr lang="en-US" dirty="0"/>
              <a:t>Creating Processor System 24- </a:t>
            </a:r>
            <a:fld id="{99D29FBF-A473-46DA-BC14-675AC1C8F9A5}" type="slidenum">
              <a:rPr lang="en-US" smtClean="0"/>
              <a:pPr>
                <a:defRPr/>
              </a:pPr>
              <a:t>13</a:t>
            </a:fld>
            <a:endParaRPr lang="en-US" dirty="0"/>
          </a:p>
        </p:txBody>
      </p:sp>
      <p:sp>
        <p:nvSpPr>
          <p:cNvPr id="28" name="Rectangle 27"/>
          <p:cNvSpPr/>
          <p:nvPr/>
        </p:nvSpPr>
        <p:spPr>
          <a:xfrm>
            <a:off x="2262478" y="1386674"/>
            <a:ext cx="7911810" cy="4994029"/>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33" name="Text Box 78"/>
          <p:cNvSpPr txBox="1">
            <a:spLocks noChangeArrowheads="1"/>
          </p:cNvSpPr>
          <p:nvPr/>
        </p:nvSpPr>
        <p:spPr bwMode="auto">
          <a:xfrm>
            <a:off x="6005489" y="4110689"/>
            <a:ext cx="3079810" cy="302668"/>
          </a:xfrm>
          <a:prstGeom prst="rect">
            <a:avLst/>
          </a:prstGeom>
          <a:solidFill>
            <a:schemeClr val="tx2"/>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fontAlgn="base" hangingPunct="1">
              <a:spcBef>
                <a:spcPct val="0"/>
              </a:spcBef>
              <a:spcAft>
                <a:spcPct val="0"/>
              </a:spcAft>
            </a:pPr>
            <a:r>
              <a:rPr lang="en-US" sz="1300" dirty="0">
                <a:ea typeface="Calibri" pitchFamily="34" charset="0"/>
                <a:cs typeface="Times New Roman" pitchFamily="18" charset="0"/>
              </a:rPr>
              <a:t>15. Program bitstream &amp; .elf into Zynq</a:t>
            </a:r>
          </a:p>
        </p:txBody>
      </p:sp>
      <p:sp>
        <p:nvSpPr>
          <p:cNvPr id="37" name="AutoShape 93"/>
          <p:cNvSpPr>
            <a:spLocks noChangeArrowheads="1"/>
          </p:cNvSpPr>
          <p:nvPr/>
        </p:nvSpPr>
        <p:spPr bwMode="auto">
          <a:xfrm>
            <a:off x="6911406" y="2933700"/>
            <a:ext cx="3072382" cy="874320"/>
          </a:xfrm>
          <a:prstGeom prst="flowChartAlternateProcess">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8" name="Rectangle 37"/>
          <p:cNvSpPr/>
          <p:nvPr/>
        </p:nvSpPr>
        <p:spPr>
          <a:xfrm>
            <a:off x="2455496" y="1538007"/>
            <a:ext cx="3733530" cy="257268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a:p>
        </p:txBody>
      </p:sp>
      <p:sp>
        <p:nvSpPr>
          <p:cNvPr id="39" name="Text Box 91"/>
          <p:cNvSpPr txBox="1">
            <a:spLocks noChangeArrowheads="1"/>
          </p:cNvSpPr>
          <p:nvPr/>
        </p:nvSpPr>
        <p:spPr bwMode="auto">
          <a:xfrm>
            <a:off x="2455497" y="4143898"/>
            <a:ext cx="1169691" cy="302668"/>
          </a:xfrm>
          <a:prstGeom prst="rect">
            <a:avLst/>
          </a:prstGeom>
          <a:solidFill>
            <a:srgbClr val="92D050"/>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err="1">
                <a:ea typeface="Calibri" pitchFamily="34" charset="0"/>
                <a:cs typeface="Times New Roman" pitchFamily="18" charset="0"/>
              </a:rPr>
              <a:t>Vivado</a:t>
            </a:r>
            <a:endParaRPr lang="en-US" sz="1300" dirty="0">
              <a:ea typeface="Calibri" pitchFamily="34" charset="0"/>
              <a:cs typeface="Times New Roman" pitchFamily="18" charset="0"/>
            </a:endParaRPr>
          </a:p>
        </p:txBody>
      </p:sp>
      <p:sp>
        <p:nvSpPr>
          <p:cNvPr id="40" name="Text Box 89"/>
          <p:cNvSpPr txBox="1">
            <a:spLocks noChangeArrowheads="1"/>
          </p:cNvSpPr>
          <p:nvPr/>
        </p:nvSpPr>
        <p:spPr bwMode="auto">
          <a:xfrm>
            <a:off x="9267550" y="3820049"/>
            <a:ext cx="570863" cy="271611"/>
          </a:xfrm>
          <a:prstGeom prst="rect">
            <a:avLst/>
          </a:prstGeom>
          <a:solidFill>
            <a:srgbClr val="92D050"/>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a:ea typeface="Calibri" pitchFamily="34" charset="0"/>
                <a:cs typeface="Times New Roman" pitchFamily="18" charset="0"/>
              </a:rPr>
              <a:t>VITS</a:t>
            </a:r>
            <a:endParaRPr lang="en-US" sz="1300" dirty="0">
              <a:solidFill>
                <a:srgbClr val="FF0000"/>
              </a:solidFill>
              <a:ea typeface="Calibri" pitchFamily="34" charset="0"/>
              <a:cs typeface="Times New Roman" pitchFamily="18" charset="0"/>
            </a:endParaRPr>
          </a:p>
        </p:txBody>
      </p:sp>
      <p:sp>
        <p:nvSpPr>
          <p:cNvPr id="41" name="Text Box 88"/>
          <p:cNvSpPr txBox="1">
            <a:spLocks noChangeArrowheads="1"/>
          </p:cNvSpPr>
          <p:nvPr/>
        </p:nvSpPr>
        <p:spPr bwMode="auto">
          <a:xfrm>
            <a:off x="2532799" y="1601485"/>
            <a:ext cx="2524479" cy="2478146"/>
          </a:xfrm>
          <a:prstGeom prst="rect">
            <a:avLst/>
          </a:prstGeom>
          <a:solidFill>
            <a:schemeClr val="accent2">
              <a:lumMod val="20000"/>
              <a:lumOff val="80000"/>
            </a:schemeClr>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fontAlgn="base">
              <a:spcBef>
                <a:spcPct val="0"/>
              </a:spcBef>
              <a:spcAft>
                <a:spcPct val="0"/>
              </a:spcAft>
            </a:pPr>
            <a:r>
              <a:rPr lang="en-US" sz="1300" dirty="0">
                <a:ea typeface="Calibri" pitchFamily="34" charset="0"/>
                <a:cs typeface="Times New Roman" pitchFamily="18" charset="0"/>
              </a:rPr>
              <a:t>1.   Launch </a:t>
            </a:r>
            <a:r>
              <a:rPr lang="en-US" sz="1300" dirty="0" err="1">
                <a:ea typeface="Calibri" pitchFamily="34" charset="0"/>
                <a:cs typeface="Times New Roman" pitchFamily="18" charset="0"/>
              </a:rPr>
              <a:t>Vivado</a:t>
            </a:r>
            <a:endParaRPr lang="en-US" sz="1300" dirty="0">
              <a:ea typeface="Calibri" pitchFamily="34" charset="0"/>
              <a:cs typeface="Times New Roman" pitchFamily="18" charset="0"/>
            </a:endParaRPr>
          </a:p>
          <a:p>
            <a:pPr marL="342900" indent="-342900" fontAlgn="base">
              <a:spcBef>
                <a:spcPct val="0"/>
              </a:spcBef>
              <a:spcAft>
                <a:spcPct val="0"/>
              </a:spcAft>
            </a:pPr>
            <a:r>
              <a:rPr lang="en-US" sz="1300" dirty="0">
                <a:ea typeface="Calibri" pitchFamily="34" charset="0"/>
                <a:cs typeface="Times New Roman" pitchFamily="18" charset="0"/>
              </a:rPr>
              <a:t>2.   Create Block Design </a:t>
            </a:r>
          </a:p>
          <a:p>
            <a:pPr marL="342900" indent="-342900" fontAlgn="base">
              <a:spcBef>
                <a:spcPct val="0"/>
              </a:spcBef>
              <a:spcAft>
                <a:spcPct val="0"/>
              </a:spcAft>
            </a:pPr>
            <a:endParaRPr lang="en-US" sz="1300" dirty="0">
              <a:ea typeface="Calibri" pitchFamily="34" charset="0"/>
              <a:cs typeface="Times New Roman" pitchFamily="18" charset="0"/>
            </a:endParaRPr>
          </a:p>
          <a:p>
            <a:pPr marL="342900" indent="-342900" fontAlgn="base">
              <a:spcBef>
                <a:spcPct val="0"/>
              </a:spcBef>
              <a:spcAft>
                <a:spcPct val="0"/>
              </a:spcAft>
            </a:pPr>
            <a:endParaRPr lang="en-US" sz="1300" dirty="0">
              <a:ea typeface="Calibri" pitchFamily="34" charset="0"/>
              <a:cs typeface="Times New Roman" pitchFamily="18" charset="0"/>
            </a:endParaRPr>
          </a:p>
          <a:p>
            <a:pPr marL="342900" indent="-342900" fontAlgn="base">
              <a:spcBef>
                <a:spcPct val="0"/>
              </a:spcBef>
              <a:spcAft>
                <a:spcPct val="0"/>
              </a:spcAft>
            </a:pPr>
            <a:endParaRPr lang="en-US" sz="1300" dirty="0">
              <a:ea typeface="Calibri" pitchFamily="34" charset="0"/>
              <a:cs typeface="Times New Roman" pitchFamily="18" charset="0"/>
            </a:endParaRPr>
          </a:p>
          <a:p>
            <a:pPr marL="342900" indent="-342900" fontAlgn="base">
              <a:spcBef>
                <a:spcPct val="0"/>
              </a:spcBef>
              <a:spcAft>
                <a:spcPct val="0"/>
              </a:spcAft>
            </a:pPr>
            <a:endParaRPr lang="en-US" sz="1300" dirty="0">
              <a:ea typeface="Calibri" pitchFamily="34" charset="0"/>
              <a:cs typeface="Times New Roman" pitchFamily="18" charset="0"/>
            </a:endParaRPr>
          </a:p>
          <a:p>
            <a:pPr marL="342900" indent="-342900" fontAlgn="base">
              <a:spcBef>
                <a:spcPct val="0"/>
              </a:spcBef>
              <a:spcAft>
                <a:spcPct val="0"/>
              </a:spcAft>
            </a:pPr>
            <a:endParaRPr lang="en-US" sz="1300" dirty="0">
              <a:ea typeface="Calibri" pitchFamily="34" charset="0"/>
              <a:cs typeface="Times New Roman" pitchFamily="18" charset="0"/>
            </a:endParaRPr>
          </a:p>
          <a:p>
            <a:pPr marL="342900" indent="-342900" fontAlgn="base">
              <a:spcBef>
                <a:spcPct val="0"/>
              </a:spcBef>
              <a:spcAft>
                <a:spcPct val="0"/>
              </a:spcAft>
            </a:pPr>
            <a:endParaRPr lang="en-US" sz="1300" dirty="0">
              <a:ea typeface="Calibri" pitchFamily="34" charset="0"/>
              <a:cs typeface="Times New Roman" pitchFamily="18" charset="0"/>
            </a:endParaRPr>
          </a:p>
          <a:p>
            <a:pPr marL="342900" indent="-342900" fontAlgn="base">
              <a:spcBef>
                <a:spcPct val="0"/>
              </a:spcBef>
              <a:spcAft>
                <a:spcPct val="0"/>
              </a:spcAft>
            </a:pPr>
            <a:r>
              <a:rPr lang="en-US" sz="1300" dirty="0">
                <a:ea typeface="Calibri" pitchFamily="34" charset="0"/>
                <a:cs typeface="Times New Roman" pitchFamily="18" charset="0"/>
              </a:rPr>
              <a:t>8.   Create Top-Level HDL</a:t>
            </a:r>
            <a:endParaRPr lang="en-US" sz="1300" dirty="0">
              <a:cs typeface="Arial" pitchFamily="34" charset="0"/>
            </a:endParaRPr>
          </a:p>
          <a:p>
            <a:pPr eaLnBrk="0" fontAlgn="base" hangingPunct="0">
              <a:spcBef>
                <a:spcPct val="0"/>
              </a:spcBef>
              <a:spcAft>
                <a:spcPct val="0"/>
              </a:spcAft>
            </a:pPr>
            <a:r>
              <a:rPr lang="en-US" sz="1300" i="1" dirty="0">
                <a:ea typeface="Calibri" pitchFamily="34" charset="0"/>
                <a:cs typeface="Times New Roman" pitchFamily="18" charset="0"/>
              </a:rPr>
              <a:t>9.   Add Constraints (file)</a:t>
            </a:r>
            <a:endParaRPr lang="en-US" sz="1300" i="1" dirty="0">
              <a:cs typeface="Arial" pitchFamily="34" charset="0"/>
            </a:endParaRPr>
          </a:p>
          <a:p>
            <a:pPr eaLnBrk="0" fontAlgn="base" hangingPunct="0">
              <a:spcBef>
                <a:spcPct val="0"/>
              </a:spcBef>
              <a:spcAft>
                <a:spcPct val="0"/>
              </a:spcAft>
            </a:pPr>
            <a:r>
              <a:rPr lang="en-US" sz="1300" dirty="0">
                <a:ea typeface="Calibri" pitchFamily="34" charset="0"/>
                <a:cs typeface="Times New Roman" pitchFamily="18" charset="0"/>
              </a:rPr>
              <a:t>10. </a:t>
            </a:r>
            <a:r>
              <a:rPr lang="en-US" sz="1300" i="1" dirty="0">
                <a:ea typeface="Calibri" pitchFamily="34" charset="0"/>
                <a:cs typeface="Times New Roman" pitchFamily="18" charset="0"/>
              </a:rPr>
              <a:t>Generate Bitstream =&gt; .bit</a:t>
            </a:r>
            <a:endParaRPr lang="en-US" sz="1300" i="1" dirty="0">
              <a:cs typeface="Arial" pitchFamily="34" charset="0"/>
            </a:endParaRPr>
          </a:p>
          <a:p>
            <a:pPr eaLnBrk="0" fontAlgn="base" hangingPunct="0">
              <a:spcBef>
                <a:spcPct val="0"/>
              </a:spcBef>
              <a:spcAft>
                <a:spcPct val="0"/>
              </a:spcAft>
            </a:pPr>
            <a:r>
              <a:rPr lang="en-US" sz="1300" dirty="0">
                <a:ea typeface="Calibri" pitchFamily="34" charset="0"/>
                <a:cs typeface="Times New Roman" pitchFamily="18" charset="0"/>
              </a:rPr>
              <a:t>11. Export hardware to VITIS</a:t>
            </a:r>
            <a:endParaRPr lang="en-US" sz="1300" dirty="0">
              <a:cs typeface="Arial" pitchFamily="34" charset="0"/>
            </a:endParaRPr>
          </a:p>
          <a:p>
            <a:pPr eaLnBrk="0" fontAlgn="base" hangingPunct="0">
              <a:spcBef>
                <a:spcPct val="0"/>
              </a:spcBef>
              <a:spcAft>
                <a:spcPct val="0"/>
              </a:spcAft>
            </a:pPr>
            <a:endParaRPr lang="en-US" dirty="0">
              <a:latin typeface="Arial" pitchFamily="34" charset="0"/>
              <a:cs typeface="Arial" pitchFamily="34" charset="0"/>
            </a:endParaRPr>
          </a:p>
        </p:txBody>
      </p:sp>
      <p:sp>
        <p:nvSpPr>
          <p:cNvPr id="42" name="Text Box 85"/>
          <p:cNvSpPr txBox="1">
            <a:spLocks noChangeArrowheads="1"/>
          </p:cNvSpPr>
          <p:nvPr/>
        </p:nvSpPr>
        <p:spPr bwMode="auto">
          <a:xfrm>
            <a:off x="3063674" y="2075334"/>
            <a:ext cx="2534802" cy="1061159"/>
          </a:xfrm>
          <a:prstGeom prst="rect">
            <a:avLst/>
          </a:prstGeom>
          <a:solidFill>
            <a:schemeClr val="bg2">
              <a:lumMod val="20000"/>
              <a:lumOff val="80000"/>
            </a:schemeClr>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sz="1300" dirty="0">
                <a:ea typeface="Calibri" pitchFamily="34" charset="0"/>
                <a:cs typeface="Times New Roman" pitchFamily="18" charset="0"/>
              </a:rPr>
              <a:t>3. Add PS7 </a:t>
            </a:r>
          </a:p>
          <a:p>
            <a:pPr fontAlgn="base">
              <a:spcBef>
                <a:spcPct val="0"/>
              </a:spcBef>
              <a:spcAft>
                <a:spcPct val="0"/>
              </a:spcAft>
            </a:pPr>
            <a:r>
              <a:rPr lang="en-US" sz="1300" dirty="0">
                <a:ea typeface="Calibri" pitchFamily="34" charset="0"/>
                <a:cs typeface="Times New Roman" pitchFamily="18" charset="0"/>
              </a:rPr>
              <a:t>4. Configure PS settings</a:t>
            </a:r>
          </a:p>
          <a:p>
            <a:pPr fontAlgn="base">
              <a:spcBef>
                <a:spcPct val="0"/>
              </a:spcBef>
              <a:spcAft>
                <a:spcPct val="0"/>
              </a:spcAft>
            </a:pPr>
            <a:r>
              <a:rPr lang="en-US" sz="1300" dirty="0">
                <a:ea typeface="Calibri" pitchFamily="34" charset="0"/>
                <a:cs typeface="Times New Roman" pitchFamily="18" charset="0"/>
              </a:rPr>
              <a:t>5. Run Block Automation</a:t>
            </a:r>
          </a:p>
          <a:p>
            <a:pPr fontAlgn="base">
              <a:spcBef>
                <a:spcPct val="0"/>
              </a:spcBef>
              <a:spcAft>
                <a:spcPct val="0"/>
              </a:spcAft>
            </a:pPr>
            <a:r>
              <a:rPr lang="en-US" sz="1300" i="1" dirty="0">
                <a:ea typeface="Calibri" pitchFamily="34" charset="0"/>
                <a:cs typeface="Times New Roman" pitchFamily="18" charset="0"/>
              </a:rPr>
              <a:t>6. Add and configure IPs</a:t>
            </a:r>
          </a:p>
          <a:p>
            <a:pPr fontAlgn="base">
              <a:spcBef>
                <a:spcPct val="0"/>
              </a:spcBef>
              <a:spcAft>
                <a:spcPct val="0"/>
              </a:spcAft>
            </a:pPr>
            <a:r>
              <a:rPr lang="en-US" sz="1300" i="1" dirty="0">
                <a:ea typeface="Calibri" pitchFamily="34" charset="0"/>
                <a:cs typeface="Times New Roman" pitchFamily="18" charset="0"/>
              </a:rPr>
              <a:t>7. Run Connection Automation</a:t>
            </a:r>
          </a:p>
          <a:p>
            <a:pPr fontAlgn="base">
              <a:spcBef>
                <a:spcPct val="0"/>
              </a:spcBef>
              <a:spcAft>
                <a:spcPct val="0"/>
              </a:spcAft>
            </a:pPr>
            <a:endParaRPr lang="en-US" sz="1300" i="1" dirty="0">
              <a:ea typeface="Calibri" pitchFamily="34" charset="0"/>
              <a:cs typeface="Times New Roman" pitchFamily="18" charset="0"/>
            </a:endParaRPr>
          </a:p>
        </p:txBody>
      </p:sp>
      <p:sp>
        <p:nvSpPr>
          <p:cNvPr id="43" name="Text Box 83"/>
          <p:cNvSpPr txBox="1">
            <a:spLocks noChangeArrowheads="1"/>
          </p:cNvSpPr>
          <p:nvPr/>
        </p:nvSpPr>
        <p:spPr bwMode="auto">
          <a:xfrm>
            <a:off x="6998133" y="3038596"/>
            <a:ext cx="2925578" cy="682451"/>
          </a:xfrm>
          <a:prstGeom prst="rect">
            <a:avLst/>
          </a:prstGeom>
          <a:solidFill>
            <a:schemeClr val="accent2">
              <a:lumMod val="20000"/>
              <a:lumOff val="80000"/>
            </a:schemeClr>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sz="1300" dirty="0">
                <a:ea typeface="Calibri" pitchFamily="34" charset="0"/>
                <a:cs typeface="Times New Roman" pitchFamily="18" charset="0"/>
              </a:rPr>
              <a:t>12. Create platform project from XSA</a:t>
            </a:r>
          </a:p>
          <a:p>
            <a:pPr fontAlgn="base">
              <a:spcBef>
                <a:spcPct val="0"/>
              </a:spcBef>
              <a:spcAft>
                <a:spcPct val="0"/>
              </a:spcAft>
            </a:pPr>
            <a:r>
              <a:rPr lang="en-US" sz="1300" dirty="0">
                <a:ea typeface="Calibri" pitchFamily="34" charset="0"/>
                <a:cs typeface="Times New Roman" pitchFamily="18" charset="0"/>
              </a:rPr>
              <a:t>13. Create or add Software Project</a:t>
            </a:r>
          </a:p>
          <a:p>
            <a:pPr fontAlgn="base">
              <a:spcBef>
                <a:spcPct val="0"/>
              </a:spcBef>
              <a:spcAft>
                <a:spcPct val="0"/>
              </a:spcAft>
            </a:pPr>
            <a:r>
              <a:rPr lang="en-US" sz="1300" dirty="0">
                <a:ea typeface="Calibri" pitchFamily="34" charset="0"/>
                <a:cs typeface="Times New Roman" pitchFamily="18" charset="0"/>
              </a:rPr>
              <a:t>14. Build application =&gt; .elf</a:t>
            </a:r>
          </a:p>
          <a:p>
            <a:pPr fontAlgn="base">
              <a:spcBef>
                <a:spcPct val="0"/>
              </a:spcBef>
              <a:spcAft>
                <a:spcPct val="0"/>
              </a:spcAft>
            </a:pPr>
            <a:endParaRPr lang="en-US" sz="1300" dirty="0">
              <a:solidFill>
                <a:srgbClr val="FF0000"/>
              </a:solidFill>
              <a:ea typeface="Calibri" pitchFamily="34" charset="0"/>
              <a:cs typeface="Times New Roman" pitchFamily="18" charset="0"/>
            </a:endParaRPr>
          </a:p>
        </p:txBody>
      </p:sp>
      <p:sp>
        <p:nvSpPr>
          <p:cNvPr id="45" name="Text Box 91"/>
          <p:cNvSpPr txBox="1">
            <a:spLocks noChangeArrowheads="1"/>
          </p:cNvSpPr>
          <p:nvPr/>
        </p:nvSpPr>
        <p:spPr bwMode="auto">
          <a:xfrm>
            <a:off x="5916614" y="5981407"/>
            <a:ext cx="1169691" cy="302668"/>
          </a:xfrm>
          <a:prstGeom prst="rect">
            <a:avLst/>
          </a:prstGeom>
          <a:solidFill>
            <a:srgbClr val="92D050"/>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a:ea typeface="Calibri" pitchFamily="34" charset="0"/>
                <a:cs typeface="Times New Roman" pitchFamily="18" charset="0"/>
              </a:rPr>
              <a:t>PYNQ-Z1</a:t>
            </a:r>
          </a:p>
        </p:txBody>
      </p:sp>
      <p:sp>
        <p:nvSpPr>
          <p:cNvPr id="46" name="Right Arrow 45"/>
          <p:cNvSpPr/>
          <p:nvPr/>
        </p:nvSpPr>
        <p:spPr bwMode="auto">
          <a:xfrm>
            <a:off x="6601891" y="3090636"/>
            <a:ext cx="365760" cy="192602"/>
          </a:xfrm>
          <a:prstGeom prst="rightArrow">
            <a:avLst/>
          </a:prstGeom>
          <a:solidFill>
            <a:schemeClr val="tx1"/>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a:solidFill>
                <a:srgbClr val="000000"/>
              </a:solidFill>
            </a:endParaRPr>
          </a:p>
        </p:txBody>
      </p:sp>
      <p:sp>
        <p:nvSpPr>
          <p:cNvPr id="47" name="Down Arrow 46"/>
          <p:cNvSpPr/>
          <p:nvPr/>
        </p:nvSpPr>
        <p:spPr bwMode="auto">
          <a:xfrm>
            <a:off x="8263010" y="3820048"/>
            <a:ext cx="239484" cy="339970"/>
          </a:xfrm>
          <a:prstGeom prst="downArrow">
            <a:avLst/>
          </a:prstGeom>
          <a:solidFill>
            <a:schemeClr val="tx1"/>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a:solidFill>
                <a:srgbClr val="000000"/>
              </a:solidFill>
            </a:endParaRPr>
          </a:p>
        </p:txBody>
      </p:sp>
      <p:sp>
        <p:nvSpPr>
          <p:cNvPr id="48" name="Rectangle 47"/>
          <p:cNvSpPr/>
          <p:nvPr/>
        </p:nvSpPr>
        <p:spPr bwMode="auto">
          <a:xfrm>
            <a:off x="6597178" y="3178315"/>
            <a:ext cx="91440" cy="822960"/>
          </a:xfrm>
          <a:prstGeom prst="rect">
            <a:avLst/>
          </a:prstGeom>
          <a:solidFill>
            <a:schemeClr val="tx1"/>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a:solidFill>
                <a:srgbClr val="000000"/>
              </a:solidFill>
            </a:endParaRPr>
          </a:p>
        </p:txBody>
      </p:sp>
      <p:sp>
        <p:nvSpPr>
          <p:cNvPr id="49" name="Rectangle 48"/>
          <p:cNvSpPr/>
          <p:nvPr/>
        </p:nvSpPr>
        <p:spPr bwMode="auto">
          <a:xfrm>
            <a:off x="5057277" y="3892907"/>
            <a:ext cx="1554480" cy="108155"/>
          </a:xfrm>
          <a:prstGeom prst="rect">
            <a:avLst/>
          </a:prstGeom>
          <a:solidFill>
            <a:schemeClr val="tx1"/>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a:solidFill>
                <a:srgbClr val="000000"/>
              </a:solidFill>
            </a:endParaRPr>
          </a:p>
        </p:txBody>
      </p:sp>
      <p:sp>
        <p:nvSpPr>
          <p:cNvPr id="50" name="Text Box 91"/>
          <p:cNvSpPr txBox="1">
            <a:spLocks noChangeArrowheads="1"/>
          </p:cNvSpPr>
          <p:nvPr/>
        </p:nvSpPr>
        <p:spPr bwMode="auto">
          <a:xfrm>
            <a:off x="5604181" y="2075334"/>
            <a:ext cx="312433" cy="1061159"/>
          </a:xfrm>
          <a:prstGeom prst="rect">
            <a:avLst/>
          </a:prstGeom>
          <a:solidFill>
            <a:srgbClr val="FFFF00"/>
          </a:solidFill>
          <a:ln w="19050">
            <a:solidFill>
              <a:schemeClr val="tx2"/>
            </a:solidFill>
            <a:prstDash val="solid"/>
            <a:miter lim="800000"/>
            <a:headEnd/>
            <a:tailEnd/>
          </a:ln>
        </p:spPr>
        <p:txBody>
          <a:bodyPr vert="vert270"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a:ea typeface="Calibri" pitchFamily="34" charset="0"/>
                <a:cs typeface="Times New Roman" pitchFamily="18" charset="0"/>
              </a:rPr>
              <a:t>IP Integrator</a:t>
            </a:r>
          </a:p>
        </p:txBody>
      </p:sp>
      <p:sp>
        <p:nvSpPr>
          <p:cNvPr id="52" name="Text Box 91"/>
          <p:cNvSpPr txBox="1">
            <a:spLocks noChangeArrowheads="1"/>
          </p:cNvSpPr>
          <p:nvPr/>
        </p:nvSpPr>
        <p:spPr bwMode="auto">
          <a:xfrm>
            <a:off x="7797907" y="5963810"/>
            <a:ext cx="1169691" cy="302668"/>
          </a:xfrm>
          <a:prstGeom prst="rect">
            <a:avLst/>
          </a:prstGeom>
          <a:solidFill>
            <a:srgbClr val="92D050"/>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a:ea typeface="Calibri" pitchFamily="34" charset="0"/>
                <a:cs typeface="Times New Roman" pitchFamily="18" charset="0"/>
              </a:rPr>
              <a:t>PYNQ-Z2</a:t>
            </a:r>
          </a:p>
        </p:txBody>
      </p:sp>
      <p:pic>
        <p:nvPicPr>
          <p:cNvPr id="4" name="Picture 3" descr="A circuit board&#10;&#10;Description generated with very high confidence">
            <a:extLst>
              <a:ext uri="{FF2B5EF4-FFF2-40B4-BE49-F238E27FC236}">
                <a16:creationId xmlns:a16="http://schemas.microsoft.com/office/drawing/2014/main" id="{79F0ACB8-F718-4D27-ABCC-B72192570AFC}"/>
              </a:ext>
            </a:extLst>
          </p:cNvPr>
          <p:cNvPicPr>
            <a:picLocks noChangeAspect="1"/>
          </p:cNvPicPr>
          <p:nvPr/>
        </p:nvPicPr>
        <p:blipFill>
          <a:blip r:embed="rId3"/>
          <a:stretch>
            <a:fillRect/>
          </a:stretch>
        </p:blipFill>
        <p:spPr>
          <a:xfrm>
            <a:off x="7508439" y="4701023"/>
            <a:ext cx="1748626" cy="1165953"/>
          </a:xfrm>
          <a:prstGeom prst="rect">
            <a:avLst/>
          </a:prstGeom>
        </p:spPr>
      </p:pic>
      <p:pic>
        <p:nvPicPr>
          <p:cNvPr id="5" name="Picture 4">
            <a:extLst>
              <a:ext uri="{FF2B5EF4-FFF2-40B4-BE49-F238E27FC236}">
                <a16:creationId xmlns:a16="http://schemas.microsoft.com/office/drawing/2014/main" id="{F575E12F-423E-477A-B7C0-B3EBDDA2FC54}"/>
              </a:ext>
            </a:extLst>
          </p:cNvPr>
          <p:cNvPicPr>
            <a:picLocks noChangeAspect="1"/>
          </p:cNvPicPr>
          <p:nvPr/>
        </p:nvPicPr>
        <p:blipFill>
          <a:blip r:embed="rId4"/>
          <a:stretch>
            <a:fillRect/>
          </a:stretch>
        </p:blipFill>
        <p:spPr>
          <a:xfrm>
            <a:off x="5760396" y="4710164"/>
            <a:ext cx="1588734" cy="115544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Embedded System Design using </a:t>
            </a:r>
            <a:r>
              <a:rPr lang="en-US" dirty="0" err="1"/>
              <a:t>Vivado</a:t>
            </a:r>
            <a:endParaRPr lang="en-US" dirty="0"/>
          </a:p>
        </p:txBody>
      </p:sp>
      <p:sp>
        <p:nvSpPr>
          <p:cNvPr id="17" name="Slide Number Placeholder 16"/>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14</a:t>
            </a:fld>
            <a:endParaRPr lang="en-US" dirty="0">
              <a:solidFill>
                <a:srgbClr val="0C0C0C">
                  <a:tint val="75000"/>
                </a:srgbClr>
              </a:solidFill>
              <a:latin typeface="Arial"/>
            </a:endParaRPr>
          </a:p>
        </p:txBody>
      </p:sp>
      <p:sp>
        <p:nvSpPr>
          <p:cNvPr id="28" name="Rectangle 27"/>
          <p:cNvSpPr/>
          <p:nvPr/>
        </p:nvSpPr>
        <p:spPr>
          <a:xfrm>
            <a:off x="2262478" y="1386674"/>
            <a:ext cx="7911810" cy="4994029"/>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latin typeface="Arial"/>
            </a:endParaRPr>
          </a:p>
        </p:txBody>
      </p:sp>
      <p:sp>
        <p:nvSpPr>
          <p:cNvPr id="33" name="Text Box 78"/>
          <p:cNvSpPr txBox="1">
            <a:spLocks noChangeArrowheads="1"/>
          </p:cNvSpPr>
          <p:nvPr/>
        </p:nvSpPr>
        <p:spPr bwMode="auto">
          <a:xfrm>
            <a:off x="6005489" y="4110689"/>
            <a:ext cx="3079810" cy="302668"/>
          </a:xfrm>
          <a:prstGeom prst="rect">
            <a:avLst/>
          </a:prstGeom>
          <a:solidFill>
            <a:schemeClr val="tx2"/>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sz="1300" dirty="0">
                <a:solidFill>
                  <a:srgbClr val="0C0C0C"/>
                </a:solidFill>
                <a:latin typeface="Arial"/>
                <a:ea typeface="Calibri" pitchFamily="34" charset="0"/>
                <a:cs typeface="Times New Roman" pitchFamily="18" charset="0"/>
              </a:rPr>
              <a:t>15. Program bitstream &amp; .elf into Zynq</a:t>
            </a:r>
          </a:p>
        </p:txBody>
      </p:sp>
      <p:sp>
        <p:nvSpPr>
          <p:cNvPr id="37" name="AutoShape 93"/>
          <p:cNvSpPr>
            <a:spLocks noChangeArrowheads="1"/>
          </p:cNvSpPr>
          <p:nvPr/>
        </p:nvSpPr>
        <p:spPr bwMode="auto">
          <a:xfrm>
            <a:off x="6911406" y="2933700"/>
            <a:ext cx="3072382" cy="874320"/>
          </a:xfrm>
          <a:prstGeom prst="flowChartAlternateProcess">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rgbClr val="FFFFFF"/>
              </a:solidFill>
              <a:latin typeface="Arial"/>
            </a:endParaRPr>
          </a:p>
        </p:txBody>
      </p:sp>
      <p:sp>
        <p:nvSpPr>
          <p:cNvPr id="38" name="Rectangle 37"/>
          <p:cNvSpPr/>
          <p:nvPr/>
        </p:nvSpPr>
        <p:spPr>
          <a:xfrm>
            <a:off x="2455496" y="1538007"/>
            <a:ext cx="3733530" cy="257268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a:solidFill>
                <a:srgbClr val="FFFFFF"/>
              </a:solidFill>
              <a:latin typeface="Arial"/>
            </a:endParaRPr>
          </a:p>
        </p:txBody>
      </p:sp>
      <p:sp>
        <p:nvSpPr>
          <p:cNvPr id="39" name="Text Box 91"/>
          <p:cNvSpPr txBox="1">
            <a:spLocks noChangeArrowheads="1"/>
          </p:cNvSpPr>
          <p:nvPr/>
        </p:nvSpPr>
        <p:spPr bwMode="auto">
          <a:xfrm>
            <a:off x="2455497" y="4143898"/>
            <a:ext cx="1169691" cy="302668"/>
          </a:xfrm>
          <a:prstGeom prst="rect">
            <a:avLst/>
          </a:prstGeom>
          <a:solidFill>
            <a:srgbClr val="92D050"/>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err="1">
                <a:solidFill>
                  <a:srgbClr val="0C0C0C"/>
                </a:solidFill>
                <a:latin typeface="Arial"/>
                <a:ea typeface="Calibri" pitchFamily="34" charset="0"/>
                <a:cs typeface="Times New Roman" pitchFamily="18" charset="0"/>
              </a:rPr>
              <a:t>Vivado</a:t>
            </a:r>
            <a:endParaRPr lang="en-US" sz="1300" dirty="0">
              <a:solidFill>
                <a:srgbClr val="0C0C0C"/>
              </a:solidFill>
              <a:latin typeface="Arial"/>
              <a:ea typeface="Calibri" pitchFamily="34" charset="0"/>
              <a:cs typeface="Times New Roman" pitchFamily="18" charset="0"/>
            </a:endParaRPr>
          </a:p>
        </p:txBody>
      </p:sp>
      <p:sp>
        <p:nvSpPr>
          <p:cNvPr id="40" name="Text Box 89"/>
          <p:cNvSpPr txBox="1">
            <a:spLocks noChangeArrowheads="1"/>
          </p:cNvSpPr>
          <p:nvPr/>
        </p:nvSpPr>
        <p:spPr bwMode="auto">
          <a:xfrm>
            <a:off x="9267550" y="3820049"/>
            <a:ext cx="570863" cy="271611"/>
          </a:xfrm>
          <a:prstGeom prst="rect">
            <a:avLst/>
          </a:prstGeom>
          <a:solidFill>
            <a:srgbClr val="92D050"/>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a:solidFill>
                  <a:srgbClr val="0C0C0C"/>
                </a:solidFill>
                <a:latin typeface="Arial"/>
                <a:ea typeface="Calibri" pitchFamily="34" charset="0"/>
                <a:cs typeface="Times New Roman" pitchFamily="18" charset="0"/>
              </a:rPr>
              <a:t>VITS</a:t>
            </a:r>
            <a:endParaRPr lang="en-US" sz="1300" dirty="0">
              <a:solidFill>
                <a:srgbClr val="FF0000"/>
              </a:solidFill>
              <a:latin typeface="Arial"/>
              <a:ea typeface="Calibri" pitchFamily="34" charset="0"/>
              <a:cs typeface="Times New Roman" pitchFamily="18" charset="0"/>
            </a:endParaRPr>
          </a:p>
        </p:txBody>
      </p:sp>
      <p:sp>
        <p:nvSpPr>
          <p:cNvPr id="41" name="Text Box 88"/>
          <p:cNvSpPr txBox="1">
            <a:spLocks noChangeArrowheads="1"/>
          </p:cNvSpPr>
          <p:nvPr/>
        </p:nvSpPr>
        <p:spPr bwMode="auto">
          <a:xfrm>
            <a:off x="2532799" y="1601485"/>
            <a:ext cx="2524479" cy="2478146"/>
          </a:xfrm>
          <a:prstGeom prst="rect">
            <a:avLst/>
          </a:prstGeom>
          <a:solidFill>
            <a:schemeClr val="accent2">
              <a:lumMod val="20000"/>
              <a:lumOff val="80000"/>
            </a:schemeClr>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fontAlgn="base">
              <a:spcBef>
                <a:spcPct val="0"/>
              </a:spcBef>
              <a:spcAft>
                <a:spcPct val="0"/>
              </a:spcAft>
            </a:pPr>
            <a:r>
              <a:rPr lang="en-US" sz="1300" dirty="0">
                <a:solidFill>
                  <a:srgbClr val="0C0C0C"/>
                </a:solidFill>
                <a:latin typeface="Arial"/>
                <a:ea typeface="Calibri" pitchFamily="34" charset="0"/>
                <a:cs typeface="Times New Roman" pitchFamily="18" charset="0"/>
              </a:rPr>
              <a:t>1.   Launch </a:t>
            </a:r>
            <a:r>
              <a:rPr lang="en-US" sz="1300" dirty="0" err="1">
                <a:solidFill>
                  <a:srgbClr val="0C0C0C"/>
                </a:solidFill>
                <a:latin typeface="Arial"/>
                <a:ea typeface="Calibri" pitchFamily="34" charset="0"/>
                <a:cs typeface="Times New Roman" pitchFamily="18" charset="0"/>
              </a:rPr>
              <a:t>Vivado</a:t>
            </a:r>
            <a:endParaRPr lang="en-US" sz="1300" dirty="0">
              <a:solidFill>
                <a:srgbClr val="0C0C0C"/>
              </a:solidFill>
              <a:latin typeface="Arial"/>
              <a:ea typeface="Calibri" pitchFamily="34" charset="0"/>
              <a:cs typeface="Times New Roman" pitchFamily="18" charset="0"/>
            </a:endParaRPr>
          </a:p>
          <a:p>
            <a:pPr marL="342900" indent="-342900" fontAlgn="base">
              <a:spcBef>
                <a:spcPct val="0"/>
              </a:spcBef>
              <a:spcAft>
                <a:spcPct val="0"/>
              </a:spcAft>
            </a:pPr>
            <a:r>
              <a:rPr lang="en-US" sz="1300" dirty="0">
                <a:solidFill>
                  <a:srgbClr val="0C0C0C"/>
                </a:solidFill>
                <a:latin typeface="Arial"/>
                <a:ea typeface="Calibri" pitchFamily="34" charset="0"/>
                <a:cs typeface="Times New Roman" pitchFamily="18" charset="0"/>
              </a:rPr>
              <a:t>2.   Create Block Design </a:t>
            </a:r>
          </a:p>
          <a:p>
            <a:pPr marL="342900" indent="-342900" fontAlgn="base">
              <a:spcBef>
                <a:spcPct val="0"/>
              </a:spcBef>
              <a:spcAft>
                <a:spcPct val="0"/>
              </a:spcAft>
            </a:pPr>
            <a:endParaRPr lang="en-US" sz="1300" dirty="0">
              <a:solidFill>
                <a:srgbClr val="0C0C0C"/>
              </a:solidFill>
              <a:latin typeface="Arial"/>
              <a:ea typeface="Calibri" pitchFamily="34" charset="0"/>
              <a:cs typeface="Times New Roman" pitchFamily="18" charset="0"/>
            </a:endParaRPr>
          </a:p>
          <a:p>
            <a:pPr marL="342900" indent="-342900" fontAlgn="base">
              <a:spcBef>
                <a:spcPct val="0"/>
              </a:spcBef>
              <a:spcAft>
                <a:spcPct val="0"/>
              </a:spcAft>
            </a:pPr>
            <a:endParaRPr lang="en-US" sz="1300" dirty="0">
              <a:solidFill>
                <a:srgbClr val="0C0C0C"/>
              </a:solidFill>
              <a:latin typeface="Arial"/>
              <a:ea typeface="Calibri" pitchFamily="34" charset="0"/>
              <a:cs typeface="Times New Roman" pitchFamily="18" charset="0"/>
            </a:endParaRPr>
          </a:p>
          <a:p>
            <a:pPr marL="342900" indent="-342900" fontAlgn="base">
              <a:spcBef>
                <a:spcPct val="0"/>
              </a:spcBef>
              <a:spcAft>
                <a:spcPct val="0"/>
              </a:spcAft>
            </a:pPr>
            <a:endParaRPr lang="en-US" sz="1300" dirty="0">
              <a:solidFill>
                <a:srgbClr val="0C0C0C"/>
              </a:solidFill>
              <a:latin typeface="Arial"/>
              <a:ea typeface="Calibri" pitchFamily="34" charset="0"/>
              <a:cs typeface="Times New Roman" pitchFamily="18" charset="0"/>
            </a:endParaRPr>
          </a:p>
          <a:p>
            <a:pPr marL="342900" indent="-342900" fontAlgn="base">
              <a:spcBef>
                <a:spcPct val="0"/>
              </a:spcBef>
              <a:spcAft>
                <a:spcPct val="0"/>
              </a:spcAft>
            </a:pPr>
            <a:endParaRPr lang="en-US" sz="1300" dirty="0">
              <a:solidFill>
                <a:srgbClr val="0C0C0C"/>
              </a:solidFill>
              <a:latin typeface="Arial"/>
              <a:ea typeface="Calibri" pitchFamily="34" charset="0"/>
              <a:cs typeface="Times New Roman" pitchFamily="18" charset="0"/>
            </a:endParaRPr>
          </a:p>
          <a:p>
            <a:pPr marL="342900" indent="-342900" fontAlgn="base">
              <a:spcBef>
                <a:spcPct val="0"/>
              </a:spcBef>
              <a:spcAft>
                <a:spcPct val="0"/>
              </a:spcAft>
            </a:pPr>
            <a:endParaRPr lang="en-US" sz="1300" dirty="0">
              <a:solidFill>
                <a:srgbClr val="0C0C0C"/>
              </a:solidFill>
              <a:latin typeface="Arial"/>
              <a:ea typeface="Calibri" pitchFamily="34" charset="0"/>
              <a:cs typeface="Times New Roman" pitchFamily="18" charset="0"/>
            </a:endParaRPr>
          </a:p>
          <a:p>
            <a:pPr marL="342900" indent="-342900" fontAlgn="base">
              <a:spcBef>
                <a:spcPct val="0"/>
              </a:spcBef>
              <a:spcAft>
                <a:spcPct val="0"/>
              </a:spcAft>
            </a:pPr>
            <a:endParaRPr lang="en-US" sz="1300" dirty="0">
              <a:solidFill>
                <a:srgbClr val="0C0C0C"/>
              </a:solidFill>
              <a:latin typeface="Arial"/>
              <a:ea typeface="Calibri" pitchFamily="34" charset="0"/>
              <a:cs typeface="Times New Roman" pitchFamily="18" charset="0"/>
            </a:endParaRPr>
          </a:p>
          <a:p>
            <a:pPr marL="342900" indent="-342900" fontAlgn="base">
              <a:spcBef>
                <a:spcPct val="0"/>
              </a:spcBef>
              <a:spcAft>
                <a:spcPct val="0"/>
              </a:spcAft>
            </a:pPr>
            <a:r>
              <a:rPr lang="en-US" sz="1300" dirty="0">
                <a:solidFill>
                  <a:srgbClr val="0C0C0C"/>
                </a:solidFill>
                <a:latin typeface="Arial"/>
                <a:ea typeface="Calibri" pitchFamily="34" charset="0"/>
                <a:cs typeface="Times New Roman" pitchFamily="18" charset="0"/>
              </a:rPr>
              <a:t>8.   Create Top-Level HDL</a:t>
            </a:r>
            <a:endParaRPr lang="en-US" sz="1300" dirty="0">
              <a:solidFill>
                <a:srgbClr val="0C0C0C"/>
              </a:solidFill>
              <a:latin typeface="Arial"/>
              <a:cs typeface="Arial" pitchFamily="34" charset="0"/>
            </a:endParaRPr>
          </a:p>
          <a:p>
            <a:pPr eaLnBrk="0" fontAlgn="base" hangingPunct="0">
              <a:spcBef>
                <a:spcPct val="0"/>
              </a:spcBef>
              <a:spcAft>
                <a:spcPct val="0"/>
              </a:spcAft>
            </a:pPr>
            <a:r>
              <a:rPr lang="en-US" sz="1300" i="1" dirty="0">
                <a:solidFill>
                  <a:srgbClr val="0C0C0C"/>
                </a:solidFill>
                <a:latin typeface="Arial"/>
                <a:ea typeface="Calibri" pitchFamily="34" charset="0"/>
                <a:cs typeface="Times New Roman" pitchFamily="18" charset="0"/>
              </a:rPr>
              <a:t>9.   Add Constraints (file)</a:t>
            </a:r>
            <a:endParaRPr lang="en-US" sz="1300" i="1" dirty="0">
              <a:solidFill>
                <a:srgbClr val="0C0C0C"/>
              </a:solidFill>
              <a:latin typeface="Arial"/>
              <a:cs typeface="Arial" pitchFamily="34" charset="0"/>
            </a:endParaRPr>
          </a:p>
          <a:p>
            <a:pPr eaLnBrk="0" fontAlgn="base" hangingPunct="0">
              <a:spcBef>
                <a:spcPct val="0"/>
              </a:spcBef>
              <a:spcAft>
                <a:spcPct val="0"/>
              </a:spcAft>
            </a:pPr>
            <a:r>
              <a:rPr lang="en-US" sz="1300" dirty="0">
                <a:solidFill>
                  <a:srgbClr val="0C0C0C"/>
                </a:solidFill>
                <a:latin typeface="Arial"/>
                <a:ea typeface="Calibri" pitchFamily="34" charset="0"/>
                <a:cs typeface="Times New Roman" pitchFamily="18" charset="0"/>
              </a:rPr>
              <a:t>10. </a:t>
            </a:r>
            <a:r>
              <a:rPr lang="en-US" sz="1300" i="1" dirty="0">
                <a:solidFill>
                  <a:srgbClr val="0C0C0C"/>
                </a:solidFill>
                <a:latin typeface="Arial"/>
                <a:ea typeface="Calibri" pitchFamily="34" charset="0"/>
                <a:cs typeface="Times New Roman" pitchFamily="18" charset="0"/>
              </a:rPr>
              <a:t>Generate Bitstream =&gt; .bit</a:t>
            </a:r>
            <a:endParaRPr lang="en-US" sz="1300" i="1" dirty="0">
              <a:solidFill>
                <a:srgbClr val="0C0C0C"/>
              </a:solidFill>
              <a:latin typeface="Arial"/>
              <a:cs typeface="Arial" pitchFamily="34" charset="0"/>
            </a:endParaRPr>
          </a:p>
          <a:p>
            <a:pPr eaLnBrk="0" fontAlgn="base" hangingPunct="0">
              <a:spcBef>
                <a:spcPct val="0"/>
              </a:spcBef>
              <a:spcAft>
                <a:spcPct val="0"/>
              </a:spcAft>
            </a:pPr>
            <a:r>
              <a:rPr lang="en-US" sz="1300" dirty="0">
                <a:solidFill>
                  <a:srgbClr val="0C0C0C"/>
                </a:solidFill>
                <a:latin typeface="Arial"/>
                <a:ea typeface="Calibri" pitchFamily="34" charset="0"/>
                <a:cs typeface="Times New Roman" pitchFamily="18" charset="0"/>
              </a:rPr>
              <a:t>11. Export hardware to </a:t>
            </a:r>
            <a:r>
              <a:rPr lang="en-US" sz="1300" dirty="0">
                <a:solidFill>
                  <a:srgbClr val="FF0000"/>
                </a:solidFill>
                <a:latin typeface="Arial"/>
                <a:ea typeface="Calibri" pitchFamily="34" charset="0"/>
                <a:cs typeface="Times New Roman" pitchFamily="18" charset="0"/>
              </a:rPr>
              <a:t>VITIS</a:t>
            </a:r>
            <a:endParaRPr lang="en-US" sz="1300" dirty="0">
              <a:solidFill>
                <a:srgbClr val="FF0000"/>
              </a:solidFill>
              <a:latin typeface="Arial"/>
              <a:cs typeface="Arial" pitchFamily="34" charset="0"/>
            </a:endParaRPr>
          </a:p>
          <a:p>
            <a:pPr eaLnBrk="0" fontAlgn="base" hangingPunct="0">
              <a:spcBef>
                <a:spcPct val="0"/>
              </a:spcBef>
              <a:spcAft>
                <a:spcPct val="0"/>
              </a:spcAft>
            </a:pPr>
            <a:endParaRPr lang="en-US" dirty="0">
              <a:solidFill>
                <a:srgbClr val="0C0C0C"/>
              </a:solidFill>
              <a:latin typeface="Arial" pitchFamily="34" charset="0"/>
              <a:cs typeface="Arial" pitchFamily="34" charset="0"/>
            </a:endParaRPr>
          </a:p>
        </p:txBody>
      </p:sp>
      <p:sp>
        <p:nvSpPr>
          <p:cNvPr id="42" name="Text Box 85"/>
          <p:cNvSpPr txBox="1">
            <a:spLocks noChangeArrowheads="1"/>
          </p:cNvSpPr>
          <p:nvPr/>
        </p:nvSpPr>
        <p:spPr bwMode="auto">
          <a:xfrm>
            <a:off x="3063674" y="2075334"/>
            <a:ext cx="2534802" cy="1061159"/>
          </a:xfrm>
          <a:prstGeom prst="rect">
            <a:avLst/>
          </a:prstGeom>
          <a:solidFill>
            <a:schemeClr val="bg2">
              <a:lumMod val="20000"/>
              <a:lumOff val="80000"/>
            </a:schemeClr>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sz="1300" dirty="0">
                <a:solidFill>
                  <a:srgbClr val="0C0C0C"/>
                </a:solidFill>
                <a:latin typeface="Arial"/>
                <a:ea typeface="Calibri" pitchFamily="34" charset="0"/>
                <a:cs typeface="Times New Roman" pitchFamily="18" charset="0"/>
              </a:rPr>
              <a:t>3. Add PS7 </a:t>
            </a:r>
          </a:p>
          <a:p>
            <a:pPr fontAlgn="base">
              <a:spcBef>
                <a:spcPct val="0"/>
              </a:spcBef>
              <a:spcAft>
                <a:spcPct val="0"/>
              </a:spcAft>
            </a:pPr>
            <a:r>
              <a:rPr lang="en-US" sz="1300" dirty="0">
                <a:solidFill>
                  <a:srgbClr val="0C0C0C"/>
                </a:solidFill>
                <a:latin typeface="Arial"/>
                <a:ea typeface="Calibri" pitchFamily="34" charset="0"/>
                <a:cs typeface="Times New Roman" pitchFamily="18" charset="0"/>
              </a:rPr>
              <a:t>4. Configure PS settings</a:t>
            </a:r>
          </a:p>
          <a:p>
            <a:pPr fontAlgn="base">
              <a:spcBef>
                <a:spcPct val="0"/>
              </a:spcBef>
              <a:spcAft>
                <a:spcPct val="0"/>
              </a:spcAft>
            </a:pPr>
            <a:r>
              <a:rPr lang="en-US" sz="1300" dirty="0">
                <a:solidFill>
                  <a:srgbClr val="0C0C0C"/>
                </a:solidFill>
                <a:latin typeface="Arial"/>
                <a:ea typeface="Calibri" pitchFamily="34" charset="0"/>
                <a:cs typeface="Times New Roman" pitchFamily="18" charset="0"/>
              </a:rPr>
              <a:t>5. Run Block Automation</a:t>
            </a:r>
          </a:p>
          <a:p>
            <a:pPr fontAlgn="base">
              <a:spcBef>
                <a:spcPct val="0"/>
              </a:spcBef>
              <a:spcAft>
                <a:spcPct val="0"/>
              </a:spcAft>
            </a:pPr>
            <a:r>
              <a:rPr lang="en-US" sz="1300" i="1" dirty="0">
                <a:solidFill>
                  <a:srgbClr val="0C0C0C"/>
                </a:solidFill>
                <a:latin typeface="Arial"/>
                <a:ea typeface="Calibri" pitchFamily="34" charset="0"/>
                <a:cs typeface="Times New Roman" pitchFamily="18" charset="0"/>
              </a:rPr>
              <a:t>6. Add and configure IPs</a:t>
            </a:r>
          </a:p>
          <a:p>
            <a:pPr fontAlgn="base">
              <a:spcBef>
                <a:spcPct val="0"/>
              </a:spcBef>
              <a:spcAft>
                <a:spcPct val="0"/>
              </a:spcAft>
            </a:pPr>
            <a:r>
              <a:rPr lang="en-US" sz="1300" i="1" dirty="0">
                <a:solidFill>
                  <a:srgbClr val="0C0C0C"/>
                </a:solidFill>
                <a:latin typeface="Arial"/>
                <a:ea typeface="Calibri" pitchFamily="34" charset="0"/>
                <a:cs typeface="Times New Roman" pitchFamily="18" charset="0"/>
              </a:rPr>
              <a:t>7. Run Connection Automation</a:t>
            </a:r>
          </a:p>
          <a:p>
            <a:pPr fontAlgn="base">
              <a:spcBef>
                <a:spcPct val="0"/>
              </a:spcBef>
              <a:spcAft>
                <a:spcPct val="0"/>
              </a:spcAft>
            </a:pPr>
            <a:endParaRPr lang="en-US" sz="1300" i="1" dirty="0">
              <a:solidFill>
                <a:srgbClr val="0C0C0C"/>
              </a:solidFill>
              <a:latin typeface="Arial"/>
              <a:ea typeface="Calibri" pitchFamily="34" charset="0"/>
              <a:cs typeface="Times New Roman" pitchFamily="18" charset="0"/>
            </a:endParaRPr>
          </a:p>
        </p:txBody>
      </p:sp>
      <p:sp>
        <p:nvSpPr>
          <p:cNvPr id="43" name="Text Box 83"/>
          <p:cNvSpPr txBox="1">
            <a:spLocks noChangeArrowheads="1"/>
          </p:cNvSpPr>
          <p:nvPr/>
        </p:nvSpPr>
        <p:spPr bwMode="auto">
          <a:xfrm>
            <a:off x="6998133" y="3038596"/>
            <a:ext cx="2925578" cy="682451"/>
          </a:xfrm>
          <a:prstGeom prst="rect">
            <a:avLst/>
          </a:prstGeom>
          <a:solidFill>
            <a:schemeClr val="accent2">
              <a:lumMod val="20000"/>
              <a:lumOff val="80000"/>
            </a:schemeClr>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sz="1300" dirty="0">
                <a:solidFill>
                  <a:srgbClr val="0C0C0C"/>
                </a:solidFill>
                <a:latin typeface="Arial"/>
                <a:ea typeface="Calibri" pitchFamily="34" charset="0"/>
                <a:cs typeface="Times New Roman" pitchFamily="18" charset="0"/>
              </a:rPr>
              <a:t>12. </a:t>
            </a:r>
            <a:r>
              <a:rPr lang="en-US" sz="1300" strike="sngStrike" dirty="0">
                <a:solidFill>
                  <a:srgbClr val="0C0C0C"/>
                </a:solidFill>
                <a:latin typeface="Arial"/>
                <a:ea typeface="Calibri" pitchFamily="34" charset="0"/>
                <a:cs typeface="Times New Roman" pitchFamily="18" charset="0"/>
              </a:rPr>
              <a:t>Create Board Support Package</a:t>
            </a:r>
          </a:p>
          <a:p>
            <a:pPr fontAlgn="base">
              <a:spcBef>
                <a:spcPct val="0"/>
              </a:spcBef>
              <a:spcAft>
                <a:spcPct val="0"/>
              </a:spcAft>
            </a:pPr>
            <a:r>
              <a:rPr lang="en-US" sz="1300" dirty="0">
                <a:solidFill>
                  <a:srgbClr val="0C0C0C"/>
                </a:solidFill>
                <a:highlight>
                  <a:srgbClr val="FFFF00"/>
                </a:highlight>
                <a:latin typeface="Arial"/>
                <a:ea typeface="Calibri" pitchFamily="34" charset="0"/>
                <a:cs typeface="Times New Roman" pitchFamily="18" charset="0"/>
              </a:rPr>
              <a:t>12. Create platform project from XSA</a:t>
            </a:r>
          </a:p>
          <a:p>
            <a:pPr fontAlgn="base">
              <a:spcBef>
                <a:spcPct val="0"/>
              </a:spcBef>
              <a:spcAft>
                <a:spcPct val="0"/>
              </a:spcAft>
            </a:pPr>
            <a:r>
              <a:rPr lang="en-US" sz="1300" dirty="0">
                <a:solidFill>
                  <a:srgbClr val="0C0C0C"/>
                </a:solidFill>
                <a:latin typeface="Arial"/>
                <a:ea typeface="Calibri" pitchFamily="34" charset="0"/>
                <a:cs typeface="Times New Roman" pitchFamily="18" charset="0"/>
              </a:rPr>
              <a:t>13. Create or add Software Project</a:t>
            </a:r>
          </a:p>
          <a:p>
            <a:pPr fontAlgn="base">
              <a:spcBef>
                <a:spcPct val="0"/>
              </a:spcBef>
              <a:spcAft>
                <a:spcPct val="0"/>
              </a:spcAft>
            </a:pPr>
            <a:r>
              <a:rPr lang="en-US" sz="1300" dirty="0">
                <a:solidFill>
                  <a:srgbClr val="0C0C0C"/>
                </a:solidFill>
                <a:latin typeface="Arial"/>
                <a:ea typeface="Calibri" pitchFamily="34" charset="0"/>
                <a:cs typeface="Times New Roman" pitchFamily="18" charset="0"/>
              </a:rPr>
              <a:t>14. Build application =&gt; .elf</a:t>
            </a:r>
          </a:p>
          <a:p>
            <a:pPr fontAlgn="base">
              <a:spcBef>
                <a:spcPct val="0"/>
              </a:spcBef>
              <a:spcAft>
                <a:spcPct val="0"/>
              </a:spcAft>
            </a:pPr>
            <a:endParaRPr lang="en-US" sz="1300" dirty="0">
              <a:solidFill>
                <a:srgbClr val="FF0000"/>
              </a:solidFill>
              <a:latin typeface="Arial"/>
              <a:ea typeface="Calibri" pitchFamily="34" charset="0"/>
              <a:cs typeface="Times New Roman" pitchFamily="18" charset="0"/>
            </a:endParaRPr>
          </a:p>
        </p:txBody>
      </p:sp>
      <p:sp>
        <p:nvSpPr>
          <p:cNvPr id="45" name="Text Box 91"/>
          <p:cNvSpPr txBox="1">
            <a:spLocks noChangeArrowheads="1"/>
          </p:cNvSpPr>
          <p:nvPr/>
        </p:nvSpPr>
        <p:spPr bwMode="auto">
          <a:xfrm>
            <a:off x="5916614" y="5981407"/>
            <a:ext cx="1169691" cy="302668"/>
          </a:xfrm>
          <a:prstGeom prst="rect">
            <a:avLst/>
          </a:prstGeom>
          <a:solidFill>
            <a:srgbClr val="92D050"/>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a:solidFill>
                  <a:srgbClr val="0C0C0C"/>
                </a:solidFill>
                <a:latin typeface="Arial"/>
                <a:ea typeface="Calibri" pitchFamily="34" charset="0"/>
                <a:cs typeface="Times New Roman" pitchFamily="18" charset="0"/>
              </a:rPr>
              <a:t>PYNQ-Z1</a:t>
            </a:r>
          </a:p>
        </p:txBody>
      </p:sp>
      <p:sp>
        <p:nvSpPr>
          <p:cNvPr id="46" name="Right Arrow 45"/>
          <p:cNvSpPr/>
          <p:nvPr/>
        </p:nvSpPr>
        <p:spPr bwMode="auto">
          <a:xfrm>
            <a:off x="6601891" y="3090636"/>
            <a:ext cx="365760" cy="192602"/>
          </a:xfrm>
          <a:prstGeom prst="rightArrow">
            <a:avLst/>
          </a:prstGeom>
          <a:solidFill>
            <a:schemeClr val="tx1"/>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a:endParaRPr lang="en-US" dirty="0">
              <a:solidFill>
                <a:srgbClr val="000000"/>
              </a:solidFill>
              <a:latin typeface="Arial"/>
            </a:endParaRPr>
          </a:p>
        </p:txBody>
      </p:sp>
      <p:sp>
        <p:nvSpPr>
          <p:cNvPr id="47" name="Down Arrow 46"/>
          <p:cNvSpPr/>
          <p:nvPr/>
        </p:nvSpPr>
        <p:spPr bwMode="auto">
          <a:xfrm>
            <a:off x="8263010" y="3820048"/>
            <a:ext cx="239484" cy="339970"/>
          </a:xfrm>
          <a:prstGeom prst="downArrow">
            <a:avLst/>
          </a:prstGeom>
          <a:solidFill>
            <a:schemeClr val="tx1"/>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a:endParaRPr lang="en-US" dirty="0">
              <a:solidFill>
                <a:srgbClr val="000000"/>
              </a:solidFill>
              <a:latin typeface="Arial"/>
            </a:endParaRPr>
          </a:p>
        </p:txBody>
      </p:sp>
      <p:sp>
        <p:nvSpPr>
          <p:cNvPr id="48" name="Rectangle 47"/>
          <p:cNvSpPr/>
          <p:nvPr/>
        </p:nvSpPr>
        <p:spPr bwMode="auto">
          <a:xfrm>
            <a:off x="6597178" y="3178315"/>
            <a:ext cx="91440" cy="822960"/>
          </a:xfrm>
          <a:prstGeom prst="rect">
            <a:avLst/>
          </a:prstGeom>
          <a:solidFill>
            <a:schemeClr val="tx1"/>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a:endParaRPr lang="en-US" dirty="0">
              <a:solidFill>
                <a:srgbClr val="000000"/>
              </a:solidFill>
              <a:latin typeface="Arial"/>
            </a:endParaRPr>
          </a:p>
        </p:txBody>
      </p:sp>
      <p:sp>
        <p:nvSpPr>
          <p:cNvPr id="49" name="Rectangle 48"/>
          <p:cNvSpPr/>
          <p:nvPr/>
        </p:nvSpPr>
        <p:spPr bwMode="auto">
          <a:xfrm>
            <a:off x="5057277" y="3892907"/>
            <a:ext cx="1554480" cy="108155"/>
          </a:xfrm>
          <a:prstGeom prst="rect">
            <a:avLst/>
          </a:prstGeom>
          <a:solidFill>
            <a:schemeClr val="tx1"/>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a:endParaRPr lang="en-US" dirty="0">
              <a:solidFill>
                <a:srgbClr val="000000"/>
              </a:solidFill>
              <a:latin typeface="Arial"/>
            </a:endParaRPr>
          </a:p>
        </p:txBody>
      </p:sp>
      <p:sp>
        <p:nvSpPr>
          <p:cNvPr id="50" name="Text Box 91"/>
          <p:cNvSpPr txBox="1">
            <a:spLocks noChangeArrowheads="1"/>
          </p:cNvSpPr>
          <p:nvPr/>
        </p:nvSpPr>
        <p:spPr bwMode="auto">
          <a:xfrm>
            <a:off x="5604181" y="2075334"/>
            <a:ext cx="312433" cy="1061159"/>
          </a:xfrm>
          <a:prstGeom prst="rect">
            <a:avLst/>
          </a:prstGeom>
          <a:solidFill>
            <a:srgbClr val="FFFF00"/>
          </a:solidFill>
          <a:ln w="19050">
            <a:solidFill>
              <a:schemeClr val="tx2"/>
            </a:solidFill>
            <a:prstDash val="solid"/>
            <a:miter lim="800000"/>
            <a:headEnd/>
            <a:tailEnd/>
          </a:ln>
        </p:spPr>
        <p:txBody>
          <a:bodyPr vert="vert270"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a:solidFill>
                  <a:srgbClr val="0C0C0C"/>
                </a:solidFill>
                <a:latin typeface="Arial"/>
                <a:ea typeface="Calibri" pitchFamily="34" charset="0"/>
                <a:cs typeface="Times New Roman" pitchFamily="18" charset="0"/>
              </a:rPr>
              <a:t>IP Integrator</a:t>
            </a:r>
          </a:p>
        </p:txBody>
      </p:sp>
      <p:sp>
        <p:nvSpPr>
          <p:cNvPr id="52" name="Text Box 91"/>
          <p:cNvSpPr txBox="1">
            <a:spLocks noChangeArrowheads="1"/>
          </p:cNvSpPr>
          <p:nvPr/>
        </p:nvSpPr>
        <p:spPr bwMode="auto">
          <a:xfrm>
            <a:off x="7797907" y="5963810"/>
            <a:ext cx="1169691" cy="302668"/>
          </a:xfrm>
          <a:prstGeom prst="rect">
            <a:avLst/>
          </a:prstGeom>
          <a:solidFill>
            <a:srgbClr val="92D050"/>
          </a:solidFill>
          <a:ln w="19050">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300" dirty="0">
                <a:solidFill>
                  <a:srgbClr val="0C0C0C"/>
                </a:solidFill>
                <a:latin typeface="Arial"/>
                <a:ea typeface="Calibri" pitchFamily="34" charset="0"/>
                <a:cs typeface="Times New Roman" pitchFamily="18" charset="0"/>
              </a:rPr>
              <a:t>PYNQ-Z2</a:t>
            </a:r>
          </a:p>
        </p:txBody>
      </p:sp>
      <p:pic>
        <p:nvPicPr>
          <p:cNvPr id="4" name="Picture 3" descr="A circuit board&#10;&#10;Description generated with very high confidence">
            <a:extLst>
              <a:ext uri="{FF2B5EF4-FFF2-40B4-BE49-F238E27FC236}">
                <a16:creationId xmlns:a16="http://schemas.microsoft.com/office/drawing/2014/main" id="{79F0ACB8-F718-4D27-ABCC-B72192570AFC}"/>
              </a:ext>
            </a:extLst>
          </p:cNvPr>
          <p:cNvPicPr>
            <a:picLocks noChangeAspect="1"/>
          </p:cNvPicPr>
          <p:nvPr/>
        </p:nvPicPr>
        <p:blipFill>
          <a:blip r:embed="rId3"/>
          <a:stretch>
            <a:fillRect/>
          </a:stretch>
        </p:blipFill>
        <p:spPr>
          <a:xfrm>
            <a:off x="7508439" y="4701023"/>
            <a:ext cx="1748626" cy="1165953"/>
          </a:xfrm>
          <a:prstGeom prst="rect">
            <a:avLst/>
          </a:prstGeom>
        </p:spPr>
      </p:pic>
      <p:pic>
        <p:nvPicPr>
          <p:cNvPr id="5" name="Picture 4">
            <a:extLst>
              <a:ext uri="{FF2B5EF4-FFF2-40B4-BE49-F238E27FC236}">
                <a16:creationId xmlns:a16="http://schemas.microsoft.com/office/drawing/2014/main" id="{F575E12F-423E-477A-B7C0-B3EBDDA2FC54}"/>
              </a:ext>
            </a:extLst>
          </p:cNvPr>
          <p:cNvPicPr>
            <a:picLocks noChangeAspect="1"/>
          </p:cNvPicPr>
          <p:nvPr/>
        </p:nvPicPr>
        <p:blipFill>
          <a:blip r:embed="rId4"/>
          <a:stretch>
            <a:fillRect/>
          </a:stretch>
        </p:blipFill>
        <p:spPr>
          <a:xfrm>
            <a:off x="5760396" y="4710164"/>
            <a:ext cx="1588734" cy="115544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Add IP Integrator Block Diagram</a:t>
            </a:r>
            <a:endParaRPr lang="en-US" dirty="0"/>
          </a:p>
        </p:txBody>
      </p:sp>
      <p:sp>
        <p:nvSpPr>
          <p:cNvPr id="3" name="Content Placeholder 2"/>
          <p:cNvSpPr>
            <a:spLocks noGrp="1"/>
          </p:cNvSpPr>
          <p:nvPr>
            <p:ph sz="half" idx="1"/>
          </p:nvPr>
        </p:nvSpPr>
        <p:spPr/>
        <p:txBody>
          <a:bodyPr/>
          <a:lstStyle/>
          <a:p>
            <a:r>
              <a:rPr lang="en-IE" sz="2000" dirty="0"/>
              <a:t>IP Integrator Block Diagram opens a blank canvas</a:t>
            </a:r>
          </a:p>
          <a:p>
            <a:r>
              <a:rPr lang="en-IE" sz="2000" dirty="0"/>
              <a:t>IP can be added from the IP </a:t>
            </a:r>
            <a:r>
              <a:rPr lang="en-IE" sz="2000" dirty="0" err="1"/>
              <a:t>catalog</a:t>
            </a:r>
            <a:endParaRPr lang="en-IE" sz="2000" dirty="0"/>
          </a:p>
          <a:p>
            <a:r>
              <a:rPr lang="en-IE" sz="2000" dirty="0"/>
              <a:t>Drag and drop interface</a:t>
            </a:r>
          </a:p>
          <a:p>
            <a:r>
              <a:rPr lang="en-IE" sz="2000" dirty="0"/>
              <a:t>Intelligent Design environment</a:t>
            </a:r>
          </a:p>
          <a:p>
            <a:pPr lvl="1"/>
            <a:r>
              <a:rPr lang="en-IE" dirty="0"/>
              <a:t>Design Assistance</a:t>
            </a:r>
          </a:p>
          <a:p>
            <a:pPr lvl="1"/>
            <a:r>
              <a:rPr lang="en-IE" dirty="0"/>
              <a:t>Connection automation</a:t>
            </a:r>
          </a:p>
          <a:p>
            <a:pPr lvl="1"/>
            <a:r>
              <a:rPr lang="en-IE" dirty="0"/>
              <a:t>Highlights valid connections</a:t>
            </a:r>
          </a:p>
          <a:p>
            <a:pPr lvl="1"/>
            <a:r>
              <a:rPr lang="en-IE" dirty="0"/>
              <a:t>Group, create hierarchal blocks</a:t>
            </a:r>
          </a:p>
          <a:p>
            <a:r>
              <a:rPr lang="en-IE" sz="2000" dirty="0"/>
              <a:t>Can import custom IP using IP Packager</a:t>
            </a:r>
            <a:endParaRPr lang="en-US" sz="2000" dirty="0"/>
          </a:p>
        </p:txBody>
      </p:sp>
      <p:sp>
        <p:nvSpPr>
          <p:cNvPr id="4" name="Slide Number Placeholder 3"/>
          <p:cNvSpPr>
            <a:spLocks noGrp="1"/>
          </p:cNvSpPr>
          <p:nvPr>
            <p:ph type="sldNum" sz="quarter" idx="10"/>
          </p:nvPr>
        </p:nvSpPr>
        <p:spPr>
          <a:xfrm>
            <a:off x="579120" y="6325606"/>
            <a:ext cx="2621279" cy="365125"/>
          </a:xfrm>
        </p:spPr>
        <p:txBody>
          <a:bodyPr/>
          <a:lstStyle/>
          <a:p>
            <a:pPr>
              <a:defRPr/>
            </a:pPr>
            <a:r>
              <a:rPr lang="en-US" dirty="0"/>
              <a:t>Creating Processor System 24- </a:t>
            </a:r>
            <a:fld id="{99D29FBF-A473-46DA-BC14-675AC1C8F9A5}" type="slidenum">
              <a:rPr lang="en-US" smtClean="0"/>
              <a:pPr>
                <a:defRPr/>
              </a:pPr>
              <a:t>15</a:t>
            </a:fld>
            <a:endParaRPr lang="en-US" dirty="0"/>
          </a:p>
        </p:txBody>
      </p:sp>
      <p:pic>
        <p:nvPicPr>
          <p:cNvPr id="6" name="Picture 5">
            <a:extLst>
              <a:ext uri="{FF2B5EF4-FFF2-40B4-BE49-F238E27FC236}">
                <a16:creationId xmlns:a16="http://schemas.microsoft.com/office/drawing/2014/main" id="{CE26EEDD-F9C8-457F-85D5-CAE2C34B30DE}"/>
              </a:ext>
            </a:extLst>
          </p:cNvPr>
          <p:cNvPicPr>
            <a:picLocks noChangeAspect="1"/>
          </p:cNvPicPr>
          <p:nvPr/>
        </p:nvPicPr>
        <p:blipFill>
          <a:blip r:embed="rId2"/>
          <a:stretch>
            <a:fillRect/>
          </a:stretch>
        </p:blipFill>
        <p:spPr>
          <a:xfrm>
            <a:off x="5866905" y="1889645"/>
            <a:ext cx="5295076" cy="3655166"/>
          </a:xfrm>
          <a:prstGeom prst="rect">
            <a:avLst/>
          </a:prstGeom>
        </p:spPr>
      </p:pic>
    </p:spTree>
    <p:extLst>
      <p:ext uri="{BB962C8B-B14F-4D97-AF65-F5344CB8AC3E}">
        <p14:creationId xmlns:p14="http://schemas.microsoft.com/office/powerpoint/2010/main" val="34078287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Add IP Integrator Block Diagram</a:t>
            </a:r>
            <a:endParaRPr lang="en-US" dirty="0"/>
          </a:p>
        </p:txBody>
      </p:sp>
      <p:sp>
        <p:nvSpPr>
          <p:cNvPr id="3" name="Content Placeholder 2"/>
          <p:cNvSpPr>
            <a:spLocks noGrp="1"/>
          </p:cNvSpPr>
          <p:nvPr>
            <p:ph sz="half" idx="1"/>
          </p:nvPr>
        </p:nvSpPr>
        <p:spPr/>
        <p:txBody>
          <a:bodyPr/>
          <a:lstStyle/>
          <a:p>
            <a:r>
              <a:rPr lang="en-IE" sz="2000" dirty="0"/>
              <a:t>IP Integrator Block Diagram opens a blank canvas</a:t>
            </a:r>
          </a:p>
          <a:p>
            <a:r>
              <a:rPr lang="en-IE" sz="2000" dirty="0"/>
              <a:t>IP can be added from the IP </a:t>
            </a:r>
            <a:r>
              <a:rPr lang="en-IE" sz="2000" dirty="0" err="1"/>
              <a:t>catalog</a:t>
            </a:r>
            <a:endParaRPr lang="en-IE" sz="2000" dirty="0"/>
          </a:p>
          <a:p>
            <a:r>
              <a:rPr lang="en-IE" sz="2000" dirty="0"/>
              <a:t>Drag and drop interface</a:t>
            </a:r>
          </a:p>
          <a:p>
            <a:r>
              <a:rPr lang="en-IE" sz="2000" dirty="0"/>
              <a:t>Intelligent Design environment</a:t>
            </a:r>
          </a:p>
          <a:p>
            <a:pPr lvl="1"/>
            <a:r>
              <a:rPr lang="en-IE" dirty="0"/>
              <a:t>Design Assistance</a:t>
            </a:r>
          </a:p>
          <a:p>
            <a:pPr lvl="1"/>
            <a:r>
              <a:rPr lang="en-IE" dirty="0"/>
              <a:t>Connection automation</a:t>
            </a:r>
          </a:p>
          <a:p>
            <a:pPr lvl="1"/>
            <a:r>
              <a:rPr lang="en-IE" dirty="0"/>
              <a:t>Highlights valid connections</a:t>
            </a:r>
          </a:p>
          <a:p>
            <a:pPr lvl="1"/>
            <a:r>
              <a:rPr lang="en-IE" dirty="0"/>
              <a:t>Group, create hierarchal blocks</a:t>
            </a:r>
          </a:p>
          <a:p>
            <a:r>
              <a:rPr lang="en-IE" sz="2000" dirty="0"/>
              <a:t>Can import custom IP using IP Packager</a:t>
            </a:r>
            <a:endParaRPr lang="en-US" sz="2000" dirty="0"/>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16</a:t>
            </a:fld>
            <a:endParaRPr lang="en-US" dirty="0">
              <a:solidFill>
                <a:srgbClr val="0C0C0C">
                  <a:tint val="75000"/>
                </a:srgbClr>
              </a:solidFill>
              <a:latin typeface="Arial"/>
            </a:endParaRPr>
          </a:p>
        </p:txBody>
      </p:sp>
      <p:pic>
        <p:nvPicPr>
          <p:cNvPr id="5" name="Picture 4">
            <a:extLst>
              <a:ext uri="{FF2B5EF4-FFF2-40B4-BE49-F238E27FC236}">
                <a16:creationId xmlns:a16="http://schemas.microsoft.com/office/drawing/2014/main" id="{DAC28BDE-8318-4938-A9B2-ECD24A0C228D}"/>
              </a:ext>
            </a:extLst>
          </p:cNvPr>
          <p:cNvPicPr>
            <a:picLocks noChangeAspect="1"/>
          </p:cNvPicPr>
          <p:nvPr/>
        </p:nvPicPr>
        <p:blipFill>
          <a:blip r:embed="rId2"/>
          <a:stretch>
            <a:fillRect/>
          </a:stretch>
        </p:blipFill>
        <p:spPr>
          <a:xfrm>
            <a:off x="3265964" y="7475297"/>
            <a:ext cx="5660072" cy="3467432"/>
          </a:xfrm>
          <a:prstGeom prst="rect">
            <a:avLst/>
          </a:prstGeom>
        </p:spPr>
      </p:pic>
      <p:pic>
        <p:nvPicPr>
          <p:cNvPr id="6" name="Picture 5">
            <a:extLst>
              <a:ext uri="{FF2B5EF4-FFF2-40B4-BE49-F238E27FC236}">
                <a16:creationId xmlns:a16="http://schemas.microsoft.com/office/drawing/2014/main" id="{CE26EEDD-F9C8-457F-85D5-CAE2C34B30DE}"/>
              </a:ext>
            </a:extLst>
          </p:cNvPr>
          <p:cNvPicPr>
            <a:picLocks noChangeAspect="1"/>
          </p:cNvPicPr>
          <p:nvPr/>
        </p:nvPicPr>
        <p:blipFill>
          <a:blip r:embed="rId3"/>
          <a:stretch>
            <a:fillRect/>
          </a:stretch>
        </p:blipFill>
        <p:spPr>
          <a:xfrm>
            <a:off x="5866905" y="1889645"/>
            <a:ext cx="5295076" cy="3655166"/>
          </a:xfrm>
          <a:prstGeom prst="rect">
            <a:avLst/>
          </a:prstGeom>
        </p:spPr>
      </p:pic>
    </p:spTree>
    <p:extLst>
      <p:ext uri="{BB962C8B-B14F-4D97-AF65-F5344CB8AC3E}">
        <p14:creationId xmlns:p14="http://schemas.microsoft.com/office/powerpoint/2010/main" val="35896502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Configuring and Connecting Hardware in IP Integrator </a:t>
            </a:r>
          </a:p>
        </p:txBody>
      </p:sp>
      <p:sp>
        <p:nvSpPr>
          <p:cNvPr id="3" name="Content Placeholder 2"/>
          <p:cNvSpPr>
            <a:spLocks noGrp="1"/>
          </p:cNvSpPr>
          <p:nvPr>
            <p:ph idx="1"/>
          </p:nvPr>
        </p:nvSpPr>
        <p:spPr/>
        <p:txBody>
          <a:bodyPr/>
          <a:lstStyle/>
          <a:p>
            <a:r>
              <a:rPr lang="en-IE" sz="2000" dirty="0"/>
              <a:t>Double click blocks to access configuration options</a:t>
            </a:r>
          </a:p>
          <a:p>
            <a:r>
              <a:rPr lang="en-IE" sz="2000" dirty="0"/>
              <a:t>Drag pointer to make connections</a:t>
            </a:r>
          </a:p>
          <a:p>
            <a:pPr lvl="1"/>
            <a:r>
              <a:rPr lang="en-IE" sz="1600" dirty="0"/>
              <a:t>Highlights valid connections</a:t>
            </a:r>
          </a:p>
          <a:p>
            <a:r>
              <a:rPr lang="en-IE" sz="2000" dirty="0"/>
              <a:t>Connection Automation</a:t>
            </a:r>
          </a:p>
          <a:p>
            <a:pPr lvl="1"/>
            <a:r>
              <a:rPr lang="en-IE" sz="1600" dirty="0"/>
              <a:t>Automatically connect recognised interfaces</a:t>
            </a:r>
          </a:p>
          <a:p>
            <a:r>
              <a:rPr lang="en-IE" sz="2000" dirty="0"/>
              <a:t>Automatically redraw system</a:t>
            </a:r>
            <a:endParaRPr lang="en-US" sz="2000" dirty="0"/>
          </a:p>
        </p:txBody>
      </p:sp>
      <p:sp>
        <p:nvSpPr>
          <p:cNvPr id="5" name="Slide Number Placeholder 4"/>
          <p:cNvSpPr>
            <a:spLocks noGrp="1"/>
          </p:cNvSpPr>
          <p:nvPr>
            <p:ph type="sldNum" sz="quarter" idx="10"/>
          </p:nvPr>
        </p:nvSpPr>
        <p:spPr>
          <a:xfrm>
            <a:off x="579120" y="6325606"/>
            <a:ext cx="3695699" cy="365125"/>
          </a:xfrm>
        </p:spPr>
        <p:txBody>
          <a:bodyPr/>
          <a:lstStyle/>
          <a:p>
            <a:pPr>
              <a:defRPr/>
            </a:pPr>
            <a:r>
              <a:rPr lang="en-US" dirty="0"/>
              <a:t>Creating Processor System 24- </a:t>
            </a:r>
            <a:fld id="{99D29FBF-A473-46DA-BC14-675AC1C8F9A5}" type="slidenum">
              <a:rPr lang="en-US" smtClean="0"/>
              <a:pPr>
                <a:defRPr/>
              </a:pPr>
              <a:t>17</a:t>
            </a:fld>
            <a:endParaRPr lang="en-US" dirty="0"/>
          </a:p>
        </p:txBody>
      </p:sp>
      <p:grpSp>
        <p:nvGrpSpPr>
          <p:cNvPr id="9" name="Group 8">
            <a:extLst>
              <a:ext uri="{FF2B5EF4-FFF2-40B4-BE49-F238E27FC236}">
                <a16:creationId xmlns:a16="http://schemas.microsoft.com/office/drawing/2014/main" id="{BD78C8D7-AA4D-4B59-9FE6-B19582212C86}"/>
              </a:ext>
            </a:extLst>
          </p:cNvPr>
          <p:cNvGrpSpPr/>
          <p:nvPr/>
        </p:nvGrpSpPr>
        <p:grpSpPr>
          <a:xfrm>
            <a:off x="4720908" y="3569697"/>
            <a:ext cx="5485314" cy="2478758"/>
            <a:chOff x="1554480" y="4299806"/>
            <a:chExt cx="8269154" cy="3606801"/>
          </a:xfrm>
        </p:grpSpPr>
        <p:pic>
          <p:nvPicPr>
            <p:cNvPr id="7" name="Picture 6">
              <a:extLst>
                <a:ext uri="{FF2B5EF4-FFF2-40B4-BE49-F238E27FC236}">
                  <a16:creationId xmlns:a16="http://schemas.microsoft.com/office/drawing/2014/main" id="{55302262-7DC1-4207-84BE-4344E5AFB9DA}"/>
                </a:ext>
              </a:extLst>
            </p:cNvPr>
            <p:cNvPicPr>
              <a:picLocks noChangeAspect="1"/>
            </p:cNvPicPr>
            <p:nvPr/>
          </p:nvPicPr>
          <p:blipFill rotWithShape="1">
            <a:blip r:embed="rId2"/>
            <a:srcRect l="32158" t="10558" b="34943"/>
            <a:stretch/>
          </p:blipFill>
          <p:spPr>
            <a:xfrm>
              <a:off x="1554480" y="4299806"/>
              <a:ext cx="8269154" cy="3606801"/>
            </a:xfrm>
            <a:prstGeom prst="rect">
              <a:avLst/>
            </a:prstGeom>
          </p:spPr>
        </p:pic>
        <p:sp>
          <p:nvSpPr>
            <p:cNvPr id="8" name="Rectangle 7">
              <a:extLst>
                <a:ext uri="{FF2B5EF4-FFF2-40B4-BE49-F238E27FC236}">
                  <a16:creationId xmlns:a16="http://schemas.microsoft.com/office/drawing/2014/main" id="{D2781F16-57B5-4A33-A262-15836B744DA7}"/>
                </a:ext>
              </a:extLst>
            </p:cNvPr>
            <p:cNvSpPr/>
            <p:nvPr/>
          </p:nvSpPr>
          <p:spPr>
            <a:xfrm>
              <a:off x="2733040" y="4653636"/>
              <a:ext cx="1026160" cy="23332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a:extLst>
              <a:ext uri="{FF2B5EF4-FFF2-40B4-BE49-F238E27FC236}">
                <a16:creationId xmlns:a16="http://schemas.microsoft.com/office/drawing/2014/main" id="{455E38EF-FC12-451E-A72E-1A6CCF3D2FFA}"/>
              </a:ext>
            </a:extLst>
          </p:cNvPr>
          <p:cNvPicPr>
            <a:picLocks noChangeAspect="1"/>
          </p:cNvPicPr>
          <p:nvPr/>
        </p:nvPicPr>
        <p:blipFill>
          <a:blip r:embed="rId3"/>
          <a:stretch>
            <a:fillRect/>
          </a:stretch>
        </p:blipFill>
        <p:spPr>
          <a:xfrm>
            <a:off x="7615815" y="1527196"/>
            <a:ext cx="3815076" cy="2884784"/>
          </a:xfrm>
          <a:prstGeom prst="rect">
            <a:avLst/>
          </a:prstGeom>
        </p:spPr>
      </p:pic>
    </p:spTree>
    <p:extLst>
      <p:ext uri="{BB962C8B-B14F-4D97-AF65-F5344CB8AC3E}">
        <p14:creationId xmlns:p14="http://schemas.microsoft.com/office/powerpoint/2010/main" val="2741294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Add IP Integrator Block Diagram</a:t>
            </a:r>
            <a:endParaRPr lang="en-US" dirty="0"/>
          </a:p>
        </p:txBody>
      </p:sp>
      <p:sp>
        <p:nvSpPr>
          <p:cNvPr id="3" name="Content Placeholder 2"/>
          <p:cNvSpPr>
            <a:spLocks noGrp="1"/>
          </p:cNvSpPr>
          <p:nvPr>
            <p:ph sz="half" idx="1"/>
          </p:nvPr>
        </p:nvSpPr>
        <p:spPr/>
        <p:txBody>
          <a:bodyPr/>
          <a:lstStyle/>
          <a:p>
            <a:r>
              <a:rPr lang="en-IE" sz="2000" dirty="0"/>
              <a:t>IP Integrator Block Diagram opens a blank canvas</a:t>
            </a:r>
          </a:p>
          <a:p>
            <a:r>
              <a:rPr lang="en-IE" sz="2000" dirty="0"/>
              <a:t>IP can be added from the IP </a:t>
            </a:r>
            <a:r>
              <a:rPr lang="en-IE" sz="2000" dirty="0" err="1"/>
              <a:t>catalog</a:t>
            </a:r>
            <a:endParaRPr lang="en-IE" sz="2000" dirty="0"/>
          </a:p>
          <a:p>
            <a:r>
              <a:rPr lang="en-IE" sz="2000" dirty="0"/>
              <a:t>Drag and drop interface</a:t>
            </a:r>
          </a:p>
          <a:p>
            <a:r>
              <a:rPr lang="en-IE" sz="2000" dirty="0"/>
              <a:t>Intelligent Design environment</a:t>
            </a:r>
          </a:p>
          <a:p>
            <a:pPr lvl="1"/>
            <a:r>
              <a:rPr lang="en-IE" dirty="0"/>
              <a:t>Design Assistance</a:t>
            </a:r>
          </a:p>
          <a:p>
            <a:pPr lvl="1"/>
            <a:r>
              <a:rPr lang="en-IE" dirty="0"/>
              <a:t>Connection automation</a:t>
            </a:r>
          </a:p>
          <a:p>
            <a:pPr lvl="1"/>
            <a:r>
              <a:rPr lang="en-IE" dirty="0"/>
              <a:t>Highlights valid connections</a:t>
            </a:r>
          </a:p>
          <a:p>
            <a:pPr lvl="1"/>
            <a:r>
              <a:rPr lang="en-IE" dirty="0"/>
              <a:t>Group, create hierarchal blocks</a:t>
            </a:r>
          </a:p>
          <a:p>
            <a:r>
              <a:rPr lang="en-IE" sz="2000" dirty="0"/>
              <a:t>Can import custom IP using IP Packager</a:t>
            </a:r>
            <a:endParaRPr lang="en-US" sz="2000" dirty="0"/>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18</a:t>
            </a:fld>
            <a:endParaRPr lang="en-US" dirty="0">
              <a:solidFill>
                <a:srgbClr val="0C0C0C">
                  <a:tint val="75000"/>
                </a:srgbClr>
              </a:solidFill>
              <a:latin typeface="Arial"/>
            </a:endParaRPr>
          </a:p>
        </p:txBody>
      </p:sp>
      <p:pic>
        <p:nvPicPr>
          <p:cNvPr id="5" name="Picture 4">
            <a:extLst>
              <a:ext uri="{FF2B5EF4-FFF2-40B4-BE49-F238E27FC236}">
                <a16:creationId xmlns:a16="http://schemas.microsoft.com/office/drawing/2014/main" id="{DAC28BDE-8318-4938-A9B2-ECD24A0C228D}"/>
              </a:ext>
            </a:extLst>
          </p:cNvPr>
          <p:cNvPicPr>
            <a:picLocks noChangeAspect="1"/>
          </p:cNvPicPr>
          <p:nvPr/>
        </p:nvPicPr>
        <p:blipFill>
          <a:blip r:embed="rId2"/>
          <a:stretch>
            <a:fillRect/>
          </a:stretch>
        </p:blipFill>
        <p:spPr>
          <a:xfrm>
            <a:off x="3265964" y="7475297"/>
            <a:ext cx="5660072" cy="3467432"/>
          </a:xfrm>
          <a:prstGeom prst="rect">
            <a:avLst/>
          </a:prstGeom>
        </p:spPr>
      </p:pic>
      <p:pic>
        <p:nvPicPr>
          <p:cNvPr id="6" name="Picture 5">
            <a:extLst>
              <a:ext uri="{FF2B5EF4-FFF2-40B4-BE49-F238E27FC236}">
                <a16:creationId xmlns:a16="http://schemas.microsoft.com/office/drawing/2014/main" id="{CE26EEDD-F9C8-457F-85D5-CAE2C34B30DE}"/>
              </a:ext>
            </a:extLst>
          </p:cNvPr>
          <p:cNvPicPr>
            <a:picLocks noChangeAspect="1"/>
          </p:cNvPicPr>
          <p:nvPr/>
        </p:nvPicPr>
        <p:blipFill>
          <a:blip r:embed="rId3"/>
          <a:stretch>
            <a:fillRect/>
          </a:stretch>
        </p:blipFill>
        <p:spPr>
          <a:xfrm>
            <a:off x="5866905" y="1889645"/>
            <a:ext cx="5295076" cy="3655166"/>
          </a:xfrm>
          <a:prstGeom prst="rect">
            <a:avLst/>
          </a:prstGeom>
        </p:spPr>
      </p:pic>
    </p:spTree>
    <p:extLst>
      <p:ext uri="{BB962C8B-B14F-4D97-AF65-F5344CB8AC3E}">
        <p14:creationId xmlns:p14="http://schemas.microsoft.com/office/powerpoint/2010/main" val="35860931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Exporting to VITIS</a:t>
            </a:r>
          </a:p>
        </p:txBody>
      </p:sp>
      <p:sp>
        <p:nvSpPr>
          <p:cNvPr id="3" name="Content Placeholder 2"/>
          <p:cNvSpPr>
            <a:spLocks noGrp="1"/>
          </p:cNvSpPr>
          <p:nvPr>
            <p:ph sz="half" idx="1"/>
          </p:nvPr>
        </p:nvSpPr>
        <p:spPr/>
        <p:txBody>
          <a:bodyPr/>
          <a:lstStyle/>
          <a:p>
            <a:r>
              <a:rPr lang="en-US" sz="2000" dirty="0"/>
              <a:t>Export hardware platform first</a:t>
            </a:r>
          </a:p>
          <a:p>
            <a:pPr lvl="1"/>
            <a:r>
              <a:rPr lang="en-US" dirty="0"/>
              <a:t>The XSA file has the hardware specifications like processor configuration properties, peripheral connection information, address map, and device initialization code. </a:t>
            </a:r>
            <a:endParaRPr lang="en-IE" dirty="0"/>
          </a:p>
          <a:p>
            <a:pPr lvl="1"/>
            <a:r>
              <a:rPr lang="en-IE" dirty="0"/>
              <a:t>Include bitstream if generated</a:t>
            </a:r>
            <a:endParaRPr lang="en-US" dirty="0"/>
          </a:p>
          <a:p>
            <a:r>
              <a:rPr lang="en-US" sz="2000" dirty="0"/>
              <a:t>Launch VITIS</a:t>
            </a:r>
            <a:endParaRPr lang="en-US" sz="2000" strike="sngStrike" dirty="0"/>
          </a:p>
          <a:p>
            <a:pPr lvl="1"/>
            <a:r>
              <a:rPr lang="en-US" dirty="0"/>
              <a:t>Software development is performed with the </a:t>
            </a:r>
            <a:r>
              <a:rPr lang="en-US" dirty="0" err="1"/>
              <a:t>Vitis</a:t>
            </a:r>
            <a:r>
              <a:rPr lang="en-US" dirty="0"/>
              <a:t> Unified Software Platform</a:t>
            </a:r>
          </a:p>
          <a:p>
            <a:r>
              <a:rPr lang="en-US" sz="2000" dirty="0"/>
              <a:t>The VITIS tool will then associate user software projects to hardware</a:t>
            </a:r>
          </a:p>
        </p:txBody>
      </p:sp>
      <p:sp>
        <p:nvSpPr>
          <p:cNvPr id="4" name="Slide Number Placeholder 3"/>
          <p:cNvSpPr>
            <a:spLocks noGrp="1"/>
          </p:cNvSpPr>
          <p:nvPr>
            <p:ph type="sldNum" sz="quarter" idx="10"/>
          </p:nvPr>
        </p:nvSpPr>
        <p:spPr>
          <a:xfrm>
            <a:off x="579120" y="6325606"/>
            <a:ext cx="3070859" cy="365125"/>
          </a:xfrm>
        </p:spPr>
        <p:txBody>
          <a:bodyPr/>
          <a:lstStyle/>
          <a:p>
            <a:pPr>
              <a:defRPr/>
            </a:pPr>
            <a:r>
              <a:rPr lang="en-US" dirty="0"/>
              <a:t>Creating Processor System 24- </a:t>
            </a:r>
            <a:fld id="{99D29FBF-A473-46DA-BC14-675AC1C8F9A5}" type="slidenum">
              <a:rPr lang="en-US" smtClean="0"/>
              <a:pPr>
                <a:defRPr/>
              </a:pPr>
              <a:t>19</a:t>
            </a:fld>
            <a:endParaRPr lang="en-US" dirty="0"/>
          </a:p>
        </p:txBody>
      </p:sp>
      <p:pic>
        <p:nvPicPr>
          <p:cNvPr id="5" name="Picture 4">
            <a:extLst>
              <a:ext uri="{FF2B5EF4-FFF2-40B4-BE49-F238E27FC236}">
                <a16:creationId xmlns:a16="http://schemas.microsoft.com/office/drawing/2014/main" id="{3A438B9C-CC62-4391-80AB-6F1E00B509CB}"/>
              </a:ext>
            </a:extLst>
          </p:cNvPr>
          <p:cNvPicPr>
            <a:picLocks noChangeAspect="1"/>
          </p:cNvPicPr>
          <p:nvPr/>
        </p:nvPicPr>
        <p:blipFill rotWithShape="1">
          <a:blip r:embed="rId2"/>
          <a:srcRect r="24786"/>
          <a:stretch/>
        </p:blipFill>
        <p:spPr>
          <a:xfrm>
            <a:off x="6035837" y="493991"/>
            <a:ext cx="2474380" cy="2886874"/>
          </a:xfrm>
          <a:prstGeom prst="rect">
            <a:avLst/>
          </a:prstGeom>
        </p:spPr>
      </p:pic>
      <p:sp>
        <p:nvSpPr>
          <p:cNvPr id="12" name="Rectangle 11">
            <a:extLst>
              <a:ext uri="{FF2B5EF4-FFF2-40B4-BE49-F238E27FC236}">
                <a16:creationId xmlns:a16="http://schemas.microsoft.com/office/drawing/2014/main" id="{93882DE5-81E0-4BEF-AAAE-B15254FFFDA1}"/>
              </a:ext>
            </a:extLst>
          </p:cNvPr>
          <p:cNvSpPr/>
          <p:nvPr/>
        </p:nvSpPr>
        <p:spPr>
          <a:xfrm>
            <a:off x="7651542" y="2697481"/>
            <a:ext cx="680700" cy="16035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FAC9A312-BE57-45CA-87EA-BD93C5665E3C}"/>
              </a:ext>
            </a:extLst>
          </p:cNvPr>
          <p:cNvSpPr/>
          <p:nvPr/>
        </p:nvSpPr>
        <p:spPr>
          <a:xfrm>
            <a:off x="8533642" y="1890564"/>
            <a:ext cx="699349" cy="27829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Picture 5">
            <a:extLst>
              <a:ext uri="{FF2B5EF4-FFF2-40B4-BE49-F238E27FC236}">
                <a16:creationId xmlns:a16="http://schemas.microsoft.com/office/drawing/2014/main" id="{B94CEA59-4571-417B-BBE1-4EF21B48ABD5}"/>
              </a:ext>
            </a:extLst>
          </p:cNvPr>
          <p:cNvPicPr>
            <a:picLocks noChangeAspect="1"/>
          </p:cNvPicPr>
          <p:nvPr/>
        </p:nvPicPr>
        <p:blipFill>
          <a:blip r:embed="rId3"/>
          <a:stretch>
            <a:fillRect/>
          </a:stretch>
        </p:blipFill>
        <p:spPr>
          <a:xfrm>
            <a:off x="9290879" y="1012125"/>
            <a:ext cx="2899535" cy="2035175"/>
          </a:xfrm>
          <a:prstGeom prst="rect">
            <a:avLst/>
          </a:prstGeom>
        </p:spPr>
      </p:pic>
      <p:grpSp>
        <p:nvGrpSpPr>
          <p:cNvPr id="15" name="Group 14">
            <a:extLst>
              <a:ext uri="{FF2B5EF4-FFF2-40B4-BE49-F238E27FC236}">
                <a16:creationId xmlns:a16="http://schemas.microsoft.com/office/drawing/2014/main" id="{B4D06144-352C-4F7D-829E-39AB786853A3}"/>
              </a:ext>
            </a:extLst>
          </p:cNvPr>
          <p:cNvGrpSpPr/>
          <p:nvPr/>
        </p:nvGrpSpPr>
        <p:grpSpPr>
          <a:xfrm>
            <a:off x="7472614" y="3555778"/>
            <a:ext cx="2821403" cy="2572602"/>
            <a:chOff x="6034249" y="3551702"/>
            <a:chExt cx="2821403" cy="2572602"/>
          </a:xfrm>
        </p:grpSpPr>
        <p:pic>
          <p:nvPicPr>
            <p:cNvPr id="14" name="Picture 13">
              <a:extLst>
                <a:ext uri="{FF2B5EF4-FFF2-40B4-BE49-F238E27FC236}">
                  <a16:creationId xmlns:a16="http://schemas.microsoft.com/office/drawing/2014/main" id="{7039A18D-0C81-45D6-87EF-609755E62228}"/>
                </a:ext>
              </a:extLst>
            </p:cNvPr>
            <p:cNvPicPr>
              <a:picLocks noChangeAspect="1"/>
            </p:cNvPicPr>
            <p:nvPr/>
          </p:nvPicPr>
          <p:blipFill>
            <a:blip r:embed="rId4"/>
            <a:stretch>
              <a:fillRect/>
            </a:stretch>
          </p:blipFill>
          <p:spPr>
            <a:xfrm>
              <a:off x="6034249" y="3551702"/>
              <a:ext cx="2821403" cy="2572602"/>
            </a:xfrm>
            <a:prstGeom prst="rect">
              <a:avLst/>
            </a:prstGeom>
          </p:spPr>
        </p:pic>
        <p:sp>
          <p:nvSpPr>
            <p:cNvPr id="16" name="Rectangle 15">
              <a:extLst>
                <a:ext uri="{FF2B5EF4-FFF2-40B4-BE49-F238E27FC236}">
                  <a16:creationId xmlns:a16="http://schemas.microsoft.com/office/drawing/2014/main" id="{904C542D-73E4-46A4-962B-99A0F316CD3F}"/>
                </a:ext>
              </a:extLst>
            </p:cNvPr>
            <p:cNvSpPr/>
            <p:nvPr/>
          </p:nvSpPr>
          <p:spPr>
            <a:xfrm>
              <a:off x="7054296" y="5536938"/>
              <a:ext cx="819703" cy="27859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Objectives</a:t>
            </a:r>
          </a:p>
        </p:txBody>
      </p:sp>
      <p:sp>
        <p:nvSpPr>
          <p:cNvPr id="2" name="Content Placeholder 1"/>
          <p:cNvSpPr>
            <a:spLocks noGrp="1"/>
          </p:cNvSpPr>
          <p:nvPr>
            <p:ph idx="1"/>
          </p:nvPr>
        </p:nvSpPr>
        <p:spPr/>
        <p:txBody>
          <a:bodyPr/>
          <a:lstStyle/>
          <a:p>
            <a:pPr>
              <a:lnSpc>
                <a:spcPts val="2200"/>
              </a:lnSpc>
              <a:tabLst>
                <a:tab pos="228600" algn="l"/>
              </a:tabLst>
            </a:pPr>
            <a:r>
              <a:rPr lang="en-US" altLang="zh-CN" dirty="0">
                <a:solidFill>
                  <a:schemeClr val="tx1"/>
                </a:solidFill>
                <a:cs typeface="Arial" pitchFamily="34" charset="0"/>
              </a:rPr>
              <a:t>After completing this module, you will be able to:</a:t>
            </a:r>
          </a:p>
          <a:p>
            <a:pPr>
              <a:lnSpc>
                <a:spcPts val="1000"/>
              </a:lnSpc>
              <a:buNone/>
            </a:pPr>
            <a:endParaRPr lang="en-US" altLang="zh-CN" dirty="0">
              <a:solidFill>
                <a:schemeClr val="tx1"/>
              </a:solidFill>
            </a:endParaRPr>
          </a:p>
          <a:p>
            <a:pPr lvl="1"/>
            <a:r>
              <a:rPr lang="en-US" dirty="0"/>
              <a:t>Describe embedded system development flow in </a:t>
            </a:r>
            <a:r>
              <a:rPr lang="en-US" dirty="0" err="1"/>
              <a:t>Zynq</a:t>
            </a:r>
            <a:endParaRPr lang="en-US" dirty="0"/>
          </a:p>
          <a:p>
            <a:pPr lvl="1"/>
            <a:r>
              <a:rPr lang="en-US" dirty="0"/>
              <a:t>List the steps involved in creating hardware accelerator</a:t>
            </a:r>
          </a:p>
          <a:p>
            <a:pPr lvl="1"/>
            <a:r>
              <a:rPr lang="en-US" dirty="0"/>
              <a:t>State how hardware accelerator created in </a:t>
            </a:r>
            <a:r>
              <a:rPr lang="en-US" dirty="0" err="1"/>
              <a:t>Vitis</a:t>
            </a:r>
            <a:r>
              <a:rPr lang="en-US" dirty="0"/>
              <a:t> HLS is used in </a:t>
            </a:r>
            <a:r>
              <a:rPr lang="en-US" dirty="0" err="1"/>
              <a:t>Vivado</a:t>
            </a:r>
            <a:r>
              <a:rPr lang="en-US" dirty="0"/>
              <a:t> Design Suite</a:t>
            </a:r>
          </a:p>
        </p:txBody>
      </p:sp>
      <p:sp>
        <p:nvSpPr>
          <p:cNvPr id="5" name="Slide Number Placeholder 4"/>
          <p:cNvSpPr>
            <a:spLocks noGrp="1"/>
          </p:cNvSpPr>
          <p:nvPr>
            <p:ph type="sldNum" sz="quarter" idx="10"/>
          </p:nvPr>
        </p:nvSpPr>
        <p:spPr>
          <a:xfrm>
            <a:off x="579120" y="6325606"/>
            <a:ext cx="2823753" cy="365125"/>
          </a:xfrm>
        </p:spPr>
        <p:txBody>
          <a:bodyPr/>
          <a:lstStyle/>
          <a:p>
            <a:pPr>
              <a:defRPr/>
            </a:pPr>
            <a:r>
              <a:rPr lang="en-US" dirty="0"/>
              <a:t>Creating Processor System 24- </a:t>
            </a:r>
            <a:fld id="{99D29FBF-A473-46DA-BC14-675AC1C8F9A5}" type="slidenum">
              <a:rPr lang="en-US" smtClean="0"/>
              <a:pPr>
                <a:defRPr/>
              </a:pPr>
              <a:t>2</a:t>
            </a:fld>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33EBB14-F8FA-4215-A798-B4AC9CDF7014}"/>
              </a:ext>
            </a:extLst>
          </p:cNvPr>
          <p:cNvPicPr>
            <a:picLocks noChangeAspect="1"/>
          </p:cNvPicPr>
          <p:nvPr/>
        </p:nvPicPr>
        <p:blipFill>
          <a:blip r:embed="rId2"/>
          <a:stretch>
            <a:fillRect/>
          </a:stretch>
        </p:blipFill>
        <p:spPr>
          <a:xfrm>
            <a:off x="12405201" y="181419"/>
            <a:ext cx="2641232" cy="3155136"/>
          </a:xfrm>
          <a:prstGeom prst="rect">
            <a:avLst/>
          </a:prstGeom>
        </p:spPr>
      </p:pic>
      <p:sp>
        <p:nvSpPr>
          <p:cNvPr id="2" name="Title 1"/>
          <p:cNvSpPr>
            <a:spLocks noGrp="1"/>
          </p:cNvSpPr>
          <p:nvPr>
            <p:ph type="title"/>
          </p:nvPr>
        </p:nvSpPr>
        <p:spPr/>
        <p:txBody>
          <a:bodyPr/>
          <a:lstStyle/>
          <a:p>
            <a:r>
              <a:rPr lang="en-US" dirty="0"/>
              <a:t>Exporting to </a:t>
            </a:r>
            <a:r>
              <a:rPr lang="en-US" dirty="0">
                <a:highlight>
                  <a:srgbClr val="FFFF00"/>
                </a:highlight>
              </a:rPr>
              <a:t>VITIS</a:t>
            </a:r>
          </a:p>
        </p:txBody>
      </p:sp>
      <p:sp>
        <p:nvSpPr>
          <p:cNvPr id="3" name="Content Placeholder 2"/>
          <p:cNvSpPr>
            <a:spLocks noGrp="1"/>
          </p:cNvSpPr>
          <p:nvPr>
            <p:ph sz="half" idx="1"/>
          </p:nvPr>
        </p:nvSpPr>
        <p:spPr/>
        <p:txBody>
          <a:bodyPr/>
          <a:lstStyle/>
          <a:p>
            <a:r>
              <a:rPr lang="en-US" sz="2000" dirty="0"/>
              <a:t>Export hardware </a:t>
            </a:r>
            <a:r>
              <a:rPr lang="en-US" sz="2000" dirty="0">
                <a:highlight>
                  <a:srgbClr val="FFFF00"/>
                </a:highlight>
              </a:rPr>
              <a:t>platform</a:t>
            </a:r>
            <a:r>
              <a:rPr lang="en-US" sz="2000" dirty="0"/>
              <a:t> first</a:t>
            </a:r>
          </a:p>
          <a:p>
            <a:pPr lvl="1"/>
            <a:r>
              <a:rPr lang="en-US" strike="sngStrike" dirty="0"/>
              <a:t>The Hardware Description File (</a:t>
            </a:r>
            <a:r>
              <a:rPr lang="en-US" strike="sngStrike" dirty="0" err="1"/>
              <a:t>hdf</a:t>
            </a:r>
            <a:r>
              <a:rPr lang="en-US" strike="sngStrike" dirty="0"/>
              <a:t>) format file containing all the relevant information will be created and placed under the *.</a:t>
            </a:r>
            <a:r>
              <a:rPr lang="en-US" strike="sngStrike" dirty="0" err="1"/>
              <a:t>sdk</a:t>
            </a:r>
            <a:r>
              <a:rPr lang="en-US" strike="sngStrike" dirty="0"/>
              <a:t> directory</a:t>
            </a:r>
          </a:p>
          <a:p>
            <a:pPr lvl="1"/>
            <a:r>
              <a:rPr lang="en-US" dirty="0"/>
              <a:t>The XSA file has the hardware specifications like processor configuration properties, peripheral connection information, address map, and device initialization code. </a:t>
            </a:r>
            <a:endParaRPr lang="en-IE" dirty="0"/>
          </a:p>
          <a:p>
            <a:pPr lvl="1"/>
            <a:r>
              <a:rPr lang="en-IE" dirty="0"/>
              <a:t>Include bitstream if generated</a:t>
            </a:r>
            <a:endParaRPr lang="en-US" dirty="0"/>
          </a:p>
          <a:p>
            <a:r>
              <a:rPr lang="en-US" sz="2000" dirty="0"/>
              <a:t>Launch </a:t>
            </a:r>
            <a:r>
              <a:rPr lang="en-US" sz="2000" strike="sngStrike" dirty="0"/>
              <a:t>XSDK</a:t>
            </a:r>
            <a:r>
              <a:rPr lang="en-US" sz="2000" dirty="0"/>
              <a:t>VITIS</a:t>
            </a:r>
            <a:endParaRPr lang="en-US" sz="2000" strike="sngStrike" dirty="0"/>
          </a:p>
          <a:p>
            <a:pPr lvl="1"/>
            <a:r>
              <a:rPr lang="en-US" strike="sngStrike" dirty="0"/>
              <a:t>Software development is performed with the Xilinx Software Development Kit tool (XSDK)</a:t>
            </a:r>
          </a:p>
          <a:p>
            <a:pPr lvl="1"/>
            <a:r>
              <a:rPr lang="en-US" dirty="0"/>
              <a:t>Software development is performed with the </a:t>
            </a:r>
            <a:r>
              <a:rPr lang="en-US" dirty="0" err="1"/>
              <a:t>Vitis</a:t>
            </a:r>
            <a:r>
              <a:rPr lang="en-US" dirty="0"/>
              <a:t> Unified Software Platform</a:t>
            </a:r>
          </a:p>
          <a:p>
            <a:r>
              <a:rPr lang="en-US" sz="2000" dirty="0"/>
              <a:t>The </a:t>
            </a:r>
            <a:r>
              <a:rPr lang="en-US" sz="2000" strike="sngStrike" dirty="0"/>
              <a:t>XSDK</a:t>
            </a:r>
            <a:r>
              <a:rPr lang="en-US" sz="2000" dirty="0">
                <a:highlight>
                  <a:srgbClr val="FFFF00"/>
                </a:highlight>
              </a:rPr>
              <a:t>VITIS</a:t>
            </a:r>
            <a:r>
              <a:rPr lang="en-US" sz="2000" dirty="0"/>
              <a:t> tool will then associate user software projects to hardware</a:t>
            </a:r>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20</a:t>
            </a:fld>
            <a:endParaRPr lang="en-US" dirty="0">
              <a:solidFill>
                <a:srgbClr val="0C0C0C">
                  <a:tint val="75000"/>
                </a:srgbClr>
              </a:solidFill>
              <a:latin typeface="Arial"/>
            </a:endParaRPr>
          </a:p>
        </p:txBody>
      </p:sp>
      <p:pic>
        <p:nvPicPr>
          <p:cNvPr id="8" name="Picture 7">
            <a:extLst>
              <a:ext uri="{FF2B5EF4-FFF2-40B4-BE49-F238E27FC236}">
                <a16:creationId xmlns:a16="http://schemas.microsoft.com/office/drawing/2014/main" id="{D1201383-B230-4597-B0B2-8083DD50AA85}"/>
              </a:ext>
            </a:extLst>
          </p:cNvPr>
          <p:cNvPicPr>
            <a:picLocks noChangeAspect="1"/>
          </p:cNvPicPr>
          <p:nvPr/>
        </p:nvPicPr>
        <p:blipFill>
          <a:blip r:embed="rId3"/>
          <a:stretch>
            <a:fillRect/>
          </a:stretch>
        </p:blipFill>
        <p:spPr>
          <a:xfrm>
            <a:off x="15745209" y="1382315"/>
            <a:ext cx="2474380" cy="1954240"/>
          </a:xfrm>
          <a:prstGeom prst="rect">
            <a:avLst/>
          </a:prstGeom>
        </p:spPr>
      </p:pic>
      <p:pic>
        <p:nvPicPr>
          <p:cNvPr id="9" name="Picture 8">
            <a:extLst>
              <a:ext uri="{FF2B5EF4-FFF2-40B4-BE49-F238E27FC236}">
                <a16:creationId xmlns:a16="http://schemas.microsoft.com/office/drawing/2014/main" id="{3606B726-7997-4C0B-B73A-C22661D3B6AC}"/>
              </a:ext>
            </a:extLst>
          </p:cNvPr>
          <p:cNvPicPr>
            <a:picLocks noChangeAspect="1"/>
          </p:cNvPicPr>
          <p:nvPr/>
        </p:nvPicPr>
        <p:blipFill>
          <a:blip r:embed="rId4"/>
          <a:stretch>
            <a:fillRect/>
          </a:stretch>
        </p:blipFill>
        <p:spPr>
          <a:xfrm>
            <a:off x="12664099" y="3679775"/>
            <a:ext cx="1416972" cy="2867025"/>
          </a:xfrm>
          <a:prstGeom prst="rect">
            <a:avLst/>
          </a:prstGeom>
        </p:spPr>
      </p:pic>
      <p:pic>
        <p:nvPicPr>
          <p:cNvPr id="10" name="Picture 9">
            <a:extLst>
              <a:ext uri="{FF2B5EF4-FFF2-40B4-BE49-F238E27FC236}">
                <a16:creationId xmlns:a16="http://schemas.microsoft.com/office/drawing/2014/main" id="{B52B4DD6-C646-4DA7-947E-50F397418EE9}"/>
              </a:ext>
            </a:extLst>
          </p:cNvPr>
          <p:cNvPicPr>
            <a:picLocks noChangeAspect="1"/>
          </p:cNvPicPr>
          <p:nvPr/>
        </p:nvPicPr>
        <p:blipFill>
          <a:blip r:embed="rId5"/>
          <a:stretch>
            <a:fillRect/>
          </a:stretch>
        </p:blipFill>
        <p:spPr>
          <a:xfrm>
            <a:off x="15171166" y="4589242"/>
            <a:ext cx="2083626" cy="1709642"/>
          </a:xfrm>
          <a:prstGeom prst="rect">
            <a:avLst/>
          </a:prstGeom>
        </p:spPr>
      </p:pic>
      <p:sp>
        <p:nvSpPr>
          <p:cNvPr id="11" name="Arrow: Right 10">
            <a:extLst>
              <a:ext uri="{FF2B5EF4-FFF2-40B4-BE49-F238E27FC236}">
                <a16:creationId xmlns:a16="http://schemas.microsoft.com/office/drawing/2014/main" id="{D068D72F-AE76-4217-BD4B-A4E0F531C686}"/>
              </a:ext>
            </a:extLst>
          </p:cNvPr>
          <p:cNvSpPr/>
          <p:nvPr/>
        </p:nvSpPr>
        <p:spPr>
          <a:xfrm>
            <a:off x="14269991" y="5846008"/>
            <a:ext cx="699349" cy="27829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rgbClr val="FFFFFF"/>
              </a:solidFill>
              <a:latin typeface="Arial"/>
            </a:endParaRPr>
          </a:p>
        </p:txBody>
      </p:sp>
      <p:sp>
        <p:nvSpPr>
          <p:cNvPr id="17" name="Arrow: Right 16">
            <a:extLst>
              <a:ext uri="{FF2B5EF4-FFF2-40B4-BE49-F238E27FC236}">
                <a16:creationId xmlns:a16="http://schemas.microsoft.com/office/drawing/2014/main" id="{51A7CCFC-EAA5-48A6-8695-7710AB488C50}"/>
              </a:ext>
            </a:extLst>
          </p:cNvPr>
          <p:cNvSpPr/>
          <p:nvPr/>
        </p:nvSpPr>
        <p:spPr>
          <a:xfrm>
            <a:off x="15046147" y="2529800"/>
            <a:ext cx="699349" cy="27829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rgbClr val="FFFFFF"/>
              </a:solidFill>
              <a:latin typeface="Arial"/>
            </a:endParaRPr>
          </a:p>
        </p:txBody>
      </p:sp>
      <p:pic>
        <p:nvPicPr>
          <p:cNvPr id="5" name="Picture 4">
            <a:extLst>
              <a:ext uri="{FF2B5EF4-FFF2-40B4-BE49-F238E27FC236}">
                <a16:creationId xmlns:a16="http://schemas.microsoft.com/office/drawing/2014/main" id="{3A438B9C-CC62-4391-80AB-6F1E00B509CB}"/>
              </a:ext>
            </a:extLst>
          </p:cNvPr>
          <p:cNvPicPr>
            <a:picLocks noChangeAspect="1"/>
          </p:cNvPicPr>
          <p:nvPr/>
        </p:nvPicPr>
        <p:blipFill rotWithShape="1">
          <a:blip r:embed="rId6"/>
          <a:srcRect r="24786"/>
          <a:stretch/>
        </p:blipFill>
        <p:spPr>
          <a:xfrm>
            <a:off x="6035837" y="493991"/>
            <a:ext cx="2474380" cy="2886874"/>
          </a:xfrm>
          <a:prstGeom prst="rect">
            <a:avLst/>
          </a:prstGeom>
        </p:spPr>
      </p:pic>
      <p:sp>
        <p:nvSpPr>
          <p:cNvPr id="12" name="Rectangle 11">
            <a:extLst>
              <a:ext uri="{FF2B5EF4-FFF2-40B4-BE49-F238E27FC236}">
                <a16:creationId xmlns:a16="http://schemas.microsoft.com/office/drawing/2014/main" id="{93882DE5-81E0-4BEF-AAAE-B15254FFFDA1}"/>
              </a:ext>
            </a:extLst>
          </p:cNvPr>
          <p:cNvSpPr/>
          <p:nvPr/>
        </p:nvSpPr>
        <p:spPr>
          <a:xfrm>
            <a:off x="7651542" y="2697481"/>
            <a:ext cx="680700" cy="16035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FFFF"/>
              </a:solidFill>
              <a:latin typeface="Arial"/>
            </a:endParaRPr>
          </a:p>
        </p:txBody>
      </p:sp>
      <p:sp>
        <p:nvSpPr>
          <p:cNvPr id="13" name="Arrow: Right 12">
            <a:extLst>
              <a:ext uri="{FF2B5EF4-FFF2-40B4-BE49-F238E27FC236}">
                <a16:creationId xmlns:a16="http://schemas.microsoft.com/office/drawing/2014/main" id="{FAC9A312-BE57-45CA-87EA-BD93C5665E3C}"/>
              </a:ext>
            </a:extLst>
          </p:cNvPr>
          <p:cNvSpPr/>
          <p:nvPr/>
        </p:nvSpPr>
        <p:spPr>
          <a:xfrm>
            <a:off x="8533642" y="1890564"/>
            <a:ext cx="699349" cy="27829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rgbClr val="FFFFFF"/>
              </a:solidFill>
              <a:latin typeface="Arial"/>
            </a:endParaRPr>
          </a:p>
        </p:txBody>
      </p:sp>
      <p:pic>
        <p:nvPicPr>
          <p:cNvPr id="6" name="Picture 5">
            <a:extLst>
              <a:ext uri="{FF2B5EF4-FFF2-40B4-BE49-F238E27FC236}">
                <a16:creationId xmlns:a16="http://schemas.microsoft.com/office/drawing/2014/main" id="{B94CEA59-4571-417B-BBE1-4EF21B48ABD5}"/>
              </a:ext>
            </a:extLst>
          </p:cNvPr>
          <p:cNvPicPr>
            <a:picLocks noChangeAspect="1"/>
          </p:cNvPicPr>
          <p:nvPr/>
        </p:nvPicPr>
        <p:blipFill>
          <a:blip r:embed="rId7"/>
          <a:stretch>
            <a:fillRect/>
          </a:stretch>
        </p:blipFill>
        <p:spPr>
          <a:xfrm>
            <a:off x="9290879" y="1012125"/>
            <a:ext cx="2899535" cy="2035175"/>
          </a:xfrm>
          <a:prstGeom prst="rect">
            <a:avLst/>
          </a:prstGeom>
        </p:spPr>
      </p:pic>
      <p:grpSp>
        <p:nvGrpSpPr>
          <p:cNvPr id="15" name="Group 14">
            <a:extLst>
              <a:ext uri="{FF2B5EF4-FFF2-40B4-BE49-F238E27FC236}">
                <a16:creationId xmlns:a16="http://schemas.microsoft.com/office/drawing/2014/main" id="{B4D06144-352C-4F7D-829E-39AB786853A3}"/>
              </a:ext>
            </a:extLst>
          </p:cNvPr>
          <p:cNvGrpSpPr/>
          <p:nvPr/>
        </p:nvGrpSpPr>
        <p:grpSpPr>
          <a:xfrm>
            <a:off x="7472614" y="3555778"/>
            <a:ext cx="2821403" cy="2572602"/>
            <a:chOff x="6034249" y="3551702"/>
            <a:chExt cx="2821403" cy="2572602"/>
          </a:xfrm>
        </p:grpSpPr>
        <p:pic>
          <p:nvPicPr>
            <p:cNvPr id="14" name="Picture 13">
              <a:extLst>
                <a:ext uri="{FF2B5EF4-FFF2-40B4-BE49-F238E27FC236}">
                  <a16:creationId xmlns:a16="http://schemas.microsoft.com/office/drawing/2014/main" id="{7039A18D-0C81-45D6-87EF-609755E62228}"/>
                </a:ext>
              </a:extLst>
            </p:cNvPr>
            <p:cNvPicPr>
              <a:picLocks noChangeAspect="1"/>
            </p:cNvPicPr>
            <p:nvPr/>
          </p:nvPicPr>
          <p:blipFill>
            <a:blip r:embed="rId8"/>
            <a:stretch>
              <a:fillRect/>
            </a:stretch>
          </p:blipFill>
          <p:spPr>
            <a:xfrm>
              <a:off x="6034249" y="3551702"/>
              <a:ext cx="2821403" cy="2572602"/>
            </a:xfrm>
            <a:prstGeom prst="rect">
              <a:avLst/>
            </a:prstGeom>
          </p:spPr>
        </p:pic>
        <p:sp>
          <p:nvSpPr>
            <p:cNvPr id="16" name="Rectangle 15">
              <a:extLst>
                <a:ext uri="{FF2B5EF4-FFF2-40B4-BE49-F238E27FC236}">
                  <a16:creationId xmlns:a16="http://schemas.microsoft.com/office/drawing/2014/main" id="{904C542D-73E4-46A4-962B-99A0F316CD3F}"/>
                </a:ext>
              </a:extLst>
            </p:cNvPr>
            <p:cNvSpPr/>
            <p:nvPr/>
          </p:nvSpPr>
          <p:spPr>
            <a:xfrm>
              <a:off x="7054296" y="5536938"/>
              <a:ext cx="819703" cy="27859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FFFF"/>
                </a:solidFill>
                <a:latin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Development Flow</a:t>
            </a:r>
          </a:p>
        </p:txBody>
      </p:sp>
      <p:sp>
        <p:nvSpPr>
          <p:cNvPr id="3" name="Content Placeholder 2"/>
          <p:cNvSpPr>
            <a:spLocks noGrp="1"/>
          </p:cNvSpPr>
          <p:nvPr>
            <p:ph sz="half" idx="1"/>
          </p:nvPr>
        </p:nvSpPr>
        <p:spPr/>
        <p:txBody>
          <a:bodyPr/>
          <a:lstStyle/>
          <a:p>
            <a:r>
              <a:rPr lang="en-US" sz="2000" dirty="0"/>
              <a:t>Create/Import platform project</a:t>
            </a:r>
          </a:p>
          <a:p>
            <a:pPr lvl="1"/>
            <a:r>
              <a:rPr lang="en-US" dirty="0"/>
              <a:t>Import Hardware Spec from XSA to </a:t>
            </a:r>
            <a:r>
              <a:rPr lang="en-US" dirty="0" err="1"/>
              <a:t>Vitis</a:t>
            </a:r>
            <a:endParaRPr lang="en-US" dirty="0"/>
          </a:p>
          <a:p>
            <a:pPr lvl="1"/>
            <a:r>
              <a:rPr lang="en-US" dirty="0"/>
              <a:t>Domain Creation</a:t>
            </a:r>
          </a:p>
          <a:p>
            <a:r>
              <a:rPr lang="en-US" sz="2000" dirty="0"/>
              <a:t>Create software application</a:t>
            </a:r>
          </a:p>
          <a:p>
            <a:r>
              <a:rPr lang="en-US" sz="2000" dirty="0"/>
              <a:t>Update linker script, if needed</a:t>
            </a:r>
          </a:p>
          <a:p>
            <a:r>
              <a:rPr lang="en-US" sz="2000" dirty="0"/>
              <a:t>Build project </a:t>
            </a:r>
          </a:p>
          <a:p>
            <a:pPr lvl="1"/>
            <a:r>
              <a:rPr lang="en-US" dirty="0"/>
              <a:t>compile, assemble, link output file </a:t>
            </a:r>
            <a:r>
              <a:rPr lang="en-US" i="1" dirty="0"/>
              <a:t>&lt;</a:t>
            </a:r>
            <a:r>
              <a:rPr lang="en-US" i="1" dirty="0" err="1"/>
              <a:t>app_project</a:t>
            </a:r>
            <a:r>
              <a:rPr lang="en-US" i="1" dirty="0"/>
              <a:t>&gt;.elf</a:t>
            </a:r>
            <a:endParaRPr lang="en-US" dirty="0"/>
          </a:p>
        </p:txBody>
      </p:sp>
      <p:sp>
        <p:nvSpPr>
          <p:cNvPr id="5" name="Slide Number Placeholder 4"/>
          <p:cNvSpPr>
            <a:spLocks noGrp="1"/>
          </p:cNvSpPr>
          <p:nvPr>
            <p:ph type="sldNum" sz="quarter" idx="10"/>
          </p:nvPr>
        </p:nvSpPr>
        <p:spPr>
          <a:xfrm>
            <a:off x="579120" y="6325606"/>
            <a:ext cx="4465319" cy="365125"/>
          </a:xfrm>
        </p:spPr>
        <p:txBody>
          <a:bodyPr/>
          <a:lstStyle/>
          <a:p>
            <a:pPr>
              <a:defRPr/>
            </a:pPr>
            <a:r>
              <a:rPr lang="en-US" dirty="0"/>
              <a:t>Creating Processor System 24- </a:t>
            </a:r>
            <a:fld id="{99D29FBF-A473-46DA-BC14-675AC1C8F9A5}" type="slidenum">
              <a:rPr lang="en-US" smtClean="0"/>
              <a:pPr>
                <a:defRPr/>
              </a:pPr>
              <a:t>21</a:t>
            </a:fld>
            <a:endParaRPr lang="en-US" dirty="0"/>
          </a:p>
        </p:txBody>
      </p:sp>
      <p:pic>
        <p:nvPicPr>
          <p:cNvPr id="7" name="Picture 6">
            <a:extLst>
              <a:ext uri="{FF2B5EF4-FFF2-40B4-BE49-F238E27FC236}">
                <a16:creationId xmlns:a16="http://schemas.microsoft.com/office/drawing/2014/main" id="{355E4191-4C39-4593-852F-D56C916D0B3F}"/>
              </a:ext>
            </a:extLst>
          </p:cNvPr>
          <p:cNvPicPr>
            <a:picLocks noChangeAspect="1"/>
          </p:cNvPicPr>
          <p:nvPr/>
        </p:nvPicPr>
        <p:blipFill>
          <a:blip r:embed="rId2"/>
          <a:stretch>
            <a:fillRect/>
          </a:stretch>
        </p:blipFill>
        <p:spPr>
          <a:xfrm>
            <a:off x="5721991" y="856194"/>
            <a:ext cx="5664941" cy="544269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Development Flow</a:t>
            </a:r>
          </a:p>
        </p:txBody>
      </p:sp>
      <p:sp>
        <p:nvSpPr>
          <p:cNvPr id="3" name="Content Placeholder 2"/>
          <p:cNvSpPr>
            <a:spLocks noGrp="1"/>
          </p:cNvSpPr>
          <p:nvPr>
            <p:ph sz="half" idx="1"/>
          </p:nvPr>
        </p:nvSpPr>
        <p:spPr/>
        <p:txBody>
          <a:bodyPr/>
          <a:lstStyle/>
          <a:p>
            <a:r>
              <a:rPr lang="en-US" sz="2000" dirty="0"/>
              <a:t>Create/Import </a:t>
            </a:r>
            <a:r>
              <a:rPr lang="en-US" sz="2000" strike="sngStrike" dirty="0"/>
              <a:t>hardware</a:t>
            </a:r>
            <a:r>
              <a:rPr lang="en-US" sz="2000" dirty="0"/>
              <a:t> platform project</a:t>
            </a:r>
          </a:p>
          <a:p>
            <a:pPr lvl="1"/>
            <a:r>
              <a:rPr lang="en-US" strike="sngStrike" dirty="0"/>
              <a:t>Automatically performed when XSDK tool is launched from </a:t>
            </a:r>
            <a:r>
              <a:rPr lang="en-US" strike="sngStrike" dirty="0" err="1"/>
              <a:t>Vivado</a:t>
            </a:r>
            <a:r>
              <a:rPr lang="en-US" strike="sngStrike" dirty="0"/>
              <a:t> project</a:t>
            </a:r>
          </a:p>
          <a:p>
            <a:pPr lvl="1"/>
            <a:r>
              <a:rPr lang="en-US" dirty="0"/>
              <a:t>Import Hardware Spec from XSA to </a:t>
            </a:r>
            <a:r>
              <a:rPr lang="en-US" dirty="0" err="1"/>
              <a:t>Vitis</a:t>
            </a:r>
            <a:endParaRPr lang="en-US" dirty="0"/>
          </a:p>
          <a:p>
            <a:pPr lvl="1"/>
            <a:r>
              <a:rPr lang="en-US" dirty="0"/>
              <a:t>Domain Creation</a:t>
            </a:r>
          </a:p>
          <a:p>
            <a:r>
              <a:rPr lang="en-US" sz="2000" strike="sngStrike" dirty="0"/>
              <a:t>Create BSP</a:t>
            </a:r>
          </a:p>
          <a:p>
            <a:pPr lvl="1"/>
            <a:r>
              <a:rPr lang="en-US" strike="sngStrike" dirty="0"/>
              <a:t>System software, board support package</a:t>
            </a:r>
          </a:p>
          <a:p>
            <a:r>
              <a:rPr lang="en-US" sz="2000" dirty="0"/>
              <a:t>Create software application</a:t>
            </a:r>
          </a:p>
          <a:p>
            <a:r>
              <a:rPr lang="en-US" sz="2000" dirty="0"/>
              <a:t>Update linker script, if needed</a:t>
            </a:r>
          </a:p>
          <a:p>
            <a:r>
              <a:rPr lang="en-US" sz="2000" dirty="0"/>
              <a:t>Build project </a:t>
            </a:r>
          </a:p>
          <a:p>
            <a:pPr lvl="1"/>
            <a:r>
              <a:rPr lang="en-US" dirty="0"/>
              <a:t>compile, assemble, link output file </a:t>
            </a:r>
            <a:r>
              <a:rPr lang="en-US" i="1" dirty="0"/>
              <a:t>&lt;</a:t>
            </a:r>
            <a:r>
              <a:rPr lang="en-US" i="1" dirty="0" err="1"/>
              <a:t>app_project</a:t>
            </a:r>
            <a:r>
              <a:rPr lang="en-US" i="1" dirty="0"/>
              <a:t>&gt;.elf</a:t>
            </a:r>
            <a:endParaRPr lang="en-US" dirty="0"/>
          </a:p>
        </p:txBody>
      </p:sp>
      <p:sp>
        <p:nvSpPr>
          <p:cNvPr id="5" name="Slide Number Placeholder 4"/>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22</a:t>
            </a:fld>
            <a:endParaRPr lang="en-US" dirty="0">
              <a:solidFill>
                <a:srgbClr val="0C0C0C">
                  <a:tint val="75000"/>
                </a:srgbClr>
              </a:solidFill>
              <a:latin typeface="Arial"/>
            </a:endParaRPr>
          </a:p>
        </p:txBody>
      </p:sp>
      <p:pic>
        <p:nvPicPr>
          <p:cNvPr id="4" name="Picture 3">
            <a:extLst>
              <a:ext uri="{FF2B5EF4-FFF2-40B4-BE49-F238E27FC236}">
                <a16:creationId xmlns:a16="http://schemas.microsoft.com/office/drawing/2014/main" id="{BE2E7014-56A3-417F-966C-9B15FAC44A7A}"/>
              </a:ext>
            </a:extLst>
          </p:cNvPr>
          <p:cNvPicPr>
            <a:picLocks noChangeAspect="1"/>
          </p:cNvPicPr>
          <p:nvPr/>
        </p:nvPicPr>
        <p:blipFill>
          <a:blip r:embed="rId2"/>
          <a:stretch>
            <a:fillRect/>
          </a:stretch>
        </p:blipFill>
        <p:spPr>
          <a:xfrm>
            <a:off x="14022550" y="1158428"/>
            <a:ext cx="5664941" cy="4268337"/>
          </a:xfrm>
          <a:prstGeom prst="rect">
            <a:avLst/>
          </a:prstGeom>
        </p:spPr>
      </p:pic>
      <p:pic>
        <p:nvPicPr>
          <p:cNvPr id="7" name="Picture 6">
            <a:extLst>
              <a:ext uri="{FF2B5EF4-FFF2-40B4-BE49-F238E27FC236}">
                <a16:creationId xmlns:a16="http://schemas.microsoft.com/office/drawing/2014/main" id="{355E4191-4C39-4593-852F-D56C916D0B3F}"/>
              </a:ext>
            </a:extLst>
          </p:cNvPr>
          <p:cNvPicPr>
            <a:picLocks noChangeAspect="1"/>
          </p:cNvPicPr>
          <p:nvPr/>
        </p:nvPicPr>
        <p:blipFill>
          <a:blip r:embed="rId3"/>
          <a:stretch>
            <a:fillRect/>
          </a:stretch>
        </p:blipFill>
        <p:spPr>
          <a:xfrm>
            <a:off x="5721991" y="856194"/>
            <a:ext cx="5664941" cy="544269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82B68-216C-4C34-9A67-3F513F8EEF89}"/>
              </a:ext>
            </a:extLst>
          </p:cNvPr>
          <p:cNvSpPr>
            <a:spLocks noGrp="1"/>
          </p:cNvSpPr>
          <p:nvPr>
            <p:ph type="title"/>
          </p:nvPr>
        </p:nvSpPr>
        <p:spPr/>
        <p:txBody>
          <a:bodyPr/>
          <a:lstStyle/>
          <a:p>
            <a:r>
              <a:rPr lang="en-US" altLang="zh-CN" dirty="0"/>
              <a:t>Creating IP-XACT Hardware Accelerator</a:t>
            </a:r>
            <a:endParaRPr lang="zh-CN" altLang="en-US" dirty="0"/>
          </a:p>
        </p:txBody>
      </p:sp>
    </p:spTree>
    <p:extLst>
      <p:ext uri="{BB962C8B-B14F-4D97-AF65-F5344CB8AC3E}">
        <p14:creationId xmlns:p14="http://schemas.microsoft.com/office/powerpoint/2010/main" val="701713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Port-Level Interfaces</a:t>
            </a:r>
          </a:p>
        </p:txBody>
      </p:sp>
      <p:sp>
        <p:nvSpPr>
          <p:cNvPr id="8" name="Content Placeholder 7"/>
          <p:cNvSpPr>
            <a:spLocks noGrp="1"/>
          </p:cNvSpPr>
          <p:nvPr>
            <p:ph sz="half" idx="1"/>
          </p:nvPr>
        </p:nvSpPr>
        <p:spPr>
          <a:xfrm>
            <a:off x="649120" y="1114486"/>
            <a:ext cx="6214445" cy="4835843"/>
          </a:xfrm>
        </p:spPr>
        <p:txBody>
          <a:bodyPr/>
          <a:lstStyle/>
          <a:p>
            <a:r>
              <a:rPr lang="en-US" dirty="0"/>
              <a:t>The AXI4 interfaces supported by </a:t>
            </a:r>
            <a:r>
              <a:rPr lang="en-US" dirty="0" err="1"/>
              <a:t>Vitis</a:t>
            </a:r>
            <a:r>
              <a:rPr lang="en-US" dirty="0"/>
              <a:t> HLS include </a:t>
            </a:r>
          </a:p>
          <a:p>
            <a:pPr lvl="1"/>
            <a:r>
              <a:rPr lang="en-US" dirty="0"/>
              <a:t>The AXI4-Stream (axis)</a:t>
            </a:r>
          </a:p>
          <a:p>
            <a:pPr lvl="2"/>
            <a:r>
              <a:rPr lang="en-US" b="0" dirty="0"/>
              <a:t>Specify on input arguments or output arguments only, not on input/output arguments</a:t>
            </a:r>
            <a:endParaRPr lang="en-US" dirty="0"/>
          </a:p>
          <a:p>
            <a:pPr lvl="1"/>
            <a:r>
              <a:rPr lang="en-US" dirty="0"/>
              <a:t>The AXI4 master (</a:t>
            </a:r>
            <a:r>
              <a:rPr lang="en-US" dirty="0" err="1"/>
              <a:t>m_axi</a:t>
            </a:r>
            <a:r>
              <a:rPr lang="en-US" dirty="0"/>
              <a:t>)</a:t>
            </a:r>
          </a:p>
          <a:p>
            <a:pPr lvl="2"/>
            <a:r>
              <a:rPr lang="en-US" dirty="0"/>
              <a:t>Specify on arrays and pointers (and references in C++) only. You can group multiple arguments into the same AXI4 interface using the </a:t>
            </a:r>
            <a:r>
              <a:rPr lang="en-US" dirty="0">
                <a:latin typeface="Courier New" panose="02070309020205020404" pitchFamily="49" charset="0"/>
                <a:cs typeface="Courier New" panose="02070309020205020404" pitchFamily="49" charset="0"/>
              </a:rPr>
              <a:t>bundle</a:t>
            </a:r>
            <a:r>
              <a:rPr lang="en-US" dirty="0"/>
              <a:t> option</a:t>
            </a:r>
          </a:p>
          <a:p>
            <a:pPr lvl="1"/>
            <a:r>
              <a:rPr lang="en-US" dirty="0"/>
              <a:t>The AXI4-Lite (</a:t>
            </a:r>
            <a:r>
              <a:rPr lang="en-US" dirty="0" err="1"/>
              <a:t>s_axilite</a:t>
            </a:r>
            <a:r>
              <a:rPr lang="en-US" dirty="0"/>
              <a:t>)</a:t>
            </a:r>
          </a:p>
          <a:p>
            <a:pPr lvl="2"/>
            <a:r>
              <a:rPr lang="en-US" b="0" dirty="0"/>
              <a:t>Specify an AXI4-Lite slave I/O </a:t>
            </a:r>
            <a:r>
              <a:rPr lang="en-US" dirty="0"/>
              <a:t>protocol on any type of argument except streams. </a:t>
            </a:r>
            <a:r>
              <a:rPr lang="en-US" b="0" dirty="0"/>
              <a:t>You can group multiple arguments into the same AXI4-Lite interface using the </a:t>
            </a:r>
            <a:r>
              <a:rPr lang="en-US" b="0" dirty="0">
                <a:latin typeface="Courier New" panose="02070309020205020404" pitchFamily="49" charset="0"/>
                <a:cs typeface="Courier New" panose="02070309020205020404" pitchFamily="49" charset="0"/>
              </a:rPr>
              <a:t>bundle</a:t>
            </a:r>
            <a:r>
              <a:rPr lang="en-US" b="0" dirty="0"/>
              <a:t> option</a:t>
            </a:r>
            <a:endParaRPr lang="en-US" dirty="0"/>
          </a:p>
        </p:txBody>
      </p:sp>
      <p:sp>
        <p:nvSpPr>
          <p:cNvPr id="4" name="Slide Number Placeholder 3"/>
          <p:cNvSpPr>
            <a:spLocks noGrp="1"/>
          </p:cNvSpPr>
          <p:nvPr>
            <p:ph type="sldNum" sz="quarter" idx="10"/>
          </p:nvPr>
        </p:nvSpPr>
        <p:spPr>
          <a:xfrm>
            <a:off x="579120" y="6325606"/>
            <a:ext cx="4046219" cy="365125"/>
          </a:xfrm>
        </p:spPr>
        <p:txBody>
          <a:bodyPr/>
          <a:lstStyle/>
          <a:p>
            <a:pPr>
              <a:defRPr/>
            </a:pPr>
            <a:r>
              <a:rPr lang="en-US" dirty="0"/>
              <a:t>Creating Processor System 24- </a:t>
            </a:r>
            <a:fld id="{99D29FBF-A473-46DA-BC14-675AC1C8F9A5}" type="slidenum">
              <a:rPr lang="en-US" smtClean="0"/>
              <a:pPr>
                <a:defRPr/>
              </a:pPr>
              <a:t>24</a:t>
            </a:fld>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4585" y="4759347"/>
            <a:ext cx="5917067" cy="16867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a:extLst>
              <a:ext uri="{FF2B5EF4-FFF2-40B4-BE49-F238E27FC236}">
                <a16:creationId xmlns:a16="http://schemas.microsoft.com/office/drawing/2014/main" id="{65BF9DC9-A9E8-45B1-AD62-DE0377A2240B}"/>
              </a:ext>
            </a:extLst>
          </p:cNvPr>
          <p:cNvPicPr>
            <a:picLocks noChangeAspect="1"/>
          </p:cNvPicPr>
          <p:nvPr/>
        </p:nvPicPr>
        <p:blipFill>
          <a:blip r:embed="rId3"/>
          <a:stretch>
            <a:fillRect/>
          </a:stretch>
        </p:blipFill>
        <p:spPr>
          <a:xfrm>
            <a:off x="8299739" y="1441082"/>
            <a:ext cx="2676273" cy="4631512"/>
          </a:xfrm>
          <a:prstGeom prst="rect">
            <a:avLst/>
          </a:prstGeom>
        </p:spPr>
      </p:pic>
    </p:spTree>
    <p:extLst>
      <p:ext uri="{BB962C8B-B14F-4D97-AF65-F5344CB8AC3E}">
        <p14:creationId xmlns:p14="http://schemas.microsoft.com/office/powerpoint/2010/main" val="36060639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Port-Level Interfaces</a:t>
            </a:r>
          </a:p>
        </p:txBody>
      </p:sp>
      <p:sp>
        <p:nvSpPr>
          <p:cNvPr id="8" name="Content Placeholder 7"/>
          <p:cNvSpPr>
            <a:spLocks noGrp="1"/>
          </p:cNvSpPr>
          <p:nvPr>
            <p:ph sz="half" idx="1"/>
          </p:nvPr>
        </p:nvSpPr>
        <p:spPr>
          <a:xfrm>
            <a:off x="649120" y="1114486"/>
            <a:ext cx="6214445" cy="4835843"/>
          </a:xfrm>
        </p:spPr>
        <p:txBody>
          <a:bodyPr/>
          <a:lstStyle/>
          <a:p>
            <a:r>
              <a:rPr lang="en-US" dirty="0"/>
              <a:t>The AXI4 interfaces supported by </a:t>
            </a:r>
            <a:r>
              <a:rPr lang="en-US" dirty="0" err="1">
                <a:highlight>
                  <a:srgbClr val="FFFF00"/>
                </a:highlight>
              </a:rPr>
              <a:t>Vitis</a:t>
            </a:r>
            <a:r>
              <a:rPr lang="en-US" dirty="0"/>
              <a:t> HLS include </a:t>
            </a:r>
          </a:p>
          <a:p>
            <a:pPr lvl="1"/>
            <a:r>
              <a:rPr lang="en-US" dirty="0"/>
              <a:t>The AXI4-Stream (axis)</a:t>
            </a:r>
          </a:p>
          <a:p>
            <a:pPr lvl="2"/>
            <a:r>
              <a:rPr lang="en-US" b="0" dirty="0"/>
              <a:t>Specify on input arguments or output arguments only, not on input/output arguments</a:t>
            </a:r>
            <a:endParaRPr lang="en-US" dirty="0"/>
          </a:p>
          <a:p>
            <a:pPr lvl="1"/>
            <a:r>
              <a:rPr lang="en-US" dirty="0"/>
              <a:t>The AXI4 master (</a:t>
            </a:r>
            <a:r>
              <a:rPr lang="en-US" dirty="0" err="1"/>
              <a:t>m_axi</a:t>
            </a:r>
            <a:r>
              <a:rPr lang="en-US" dirty="0"/>
              <a:t>)</a:t>
            </a:r>
          </a:p>
          <a:p>
            <a:pPr lvl="2"/>
            <a:r>
              <a:rPr lang="en-US" dirty="0"/>
              <a:t>Specify on arrays and pointers (and references in C++) only. You can group multiple arguments into the same </a:t>
            </a:r>
            <a:r>
              <a:rPr lang="en-US" strike="sngStrike" dirty="0"/>
              <a:t>AXI4-Lite</a:t>
            </a:r>
            <a:r>
              <a:rPr lang="en-US" dirty="0">
                <a:highlight>
                  <a:srgbClr val="FFFF00"/>
                </a:highlight>
              </a:rPr>
              <a:t>AXI4</a:t>
            </a:r>
            <a:r>
              <a:rPr lang="en-US" dirty="0"/>
              <a:t> interface using the </a:t>
            </a:r>
            <a:r>
              <a:rPr lang="en-US" dirty="0">
                <a:latin typeface="Courier New" panose="02070309020205020404" pitchFamily="49" charset="0"/>
                <a:cs typeface="Courier New" panose="02070309020205020404" pitchFamily="49" charset="0"/>
              </a:rPr>
              <a:t>bundle</a:t>
            </a:r>
            <a:r>
              <a:rPr lang="en-US" dirty="0"/>
              <a:t> option</a:t>
            </a:r>
          </a:p>
          <a:p>
            <a:pPr lvl="1"/>
            <a:r>
              <a:rPr lang="en-US" dirty="0"/>
              <a:t>The AXI4-Lite (</a:t>
            </a:r>
            <a:r>
              <a:rPr lang="en-US" dirty="0" err="1"/>
              <a:t>s_axilite</a:t>
            </a:r>
            <a:r>
              <a:rPr lang="en-US" dirty="0"/>
              <a:t>)</a:t>
            </a:r>
          </a:p>
          <a:p>
            <a:pPr lvl="2"/>
            <a:r>
              <a:rPr lang="en-US" b="0" strike="sngStrike" dirty="0"/>
              <a:t>Specify on any type of argument except arrays</a:t>
            </a:r>
            <a:r>
              <a:rPr lang="en-US" b="0" dirty="0"/>
              <a:t>. </a:t>
            </a:r>
            <a:r>
              <a:rPr lang="en-US" b="0" dirty="0">
                <a:highlight>
                  <a:srgbClr val="FFFF00"/>
                </a:highlight>
              </a:rPr>
              <a:t>Specify an AXI4-Lite slave I/O </a:t>
            </a:r>
            <a:r>
              <a:rPr lang="en-US" dirty="0">
                <a:highlight>
                  <a:srgbClr val="FFFF00"/>
                </a:highlight>
              </a:rPr>
              <a:t>protocol on any type of argument except streams</a:t>
            </a:r>
            <a:r>
              <a:rPr lang="en-US" dirty="0"/>
              <a:t>. </a:t>
            </a:r>
            <a:r>
              <a:rPr lang="en-US" b="0" dirty="0"/>
              <a:t>You can group multiple arguments into the same AXI4-Lite interface using the </a:t>
            </a:r>
            <a:r>
              <a:rPr lang="en-US" b="0" dirty="0">
                <a:latin typeface="Courier New" panose="02070309020205020404" pitchFamily="49" charset="0"/>
                <a:cs typeface="Courier New" panose="02070309020205020404" pitchFamily="49" charset="0"/>
              </a:rPr>
              <a:t>bundle</a:t>
            </a:r>
            <a:r>
              <a:rPr lang="en-US" b="0" dirty="0"/>
              <a:t> option</a:t>
            </a:r>
            <a:endParaRPr lang="en-US" dirty="0"/>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25</a:t>
            </a:fld>
            <a:endParaRPr lang="en-US" dirty="0">
              <a:solidFill>
                <a:srgbClr val="0C0C0C">
                  <a:tint val="75000"/>
                </a:srgbClr>
              </a:solidFill>
              <a:latin typeface="Aria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4585" y="5106963"/>
            <a:ext cx="5917067" cy="16867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Picture 1">
            <a:extLst>
              <a:ext uri="{FF2B5EF4-FFF2-40B4-BE49-F238E27FC236}">
                <a16:creationId xmlns:a16="http://schemas.microsoft.com/office/drawing/2014/main" id="{C8B2597A-10E0-40D3-98FC-691A9B5E36DB}"/>
              </a:ext>
            </a:extLst>
          </p:cNvPr>
          <p:cNvPicPr>
            <a:picLocks noChangeAspect="1"/>
          </p:cNvPicPr>
          <p:nvPr/>
        </p:nvPicPr>
        <p:blipFill>
          <a:blip r:embed="rId3"/>
          <a:stretch>
            <a:fillRect/>
          </a:stretch>
        </p:blipFill>
        <p:spPr>
          <a:xfrm>
            <a:off x="13395897" y="1441083"/>
            <a:ext cx="2767248" cy="3975835"/>
          </a:xfrm>
          <a:prstGeom prst="rect">
            <a:avLst/>
          </a:prstGeom>
        </p:spPr>
      </p:pic>
      <p:pic>
        <p:nvPicPr>
          <p:cNvPr id="3" name="Picture 2">
            <a:extLst>
              <a:ext uri="{FF2B5EF4-FFF2-40B4-BE49-F238E27FC236}">
                <a16:creationId xmlns:a16="http://schemas.microsoft.com/office/drawing/2014/main" id="{65BF9DC9-A9E8-45B1-AD62-DE0377A2240B}"/>
              </a:ext>
            </a:extLst>
          </p:cNvPr>
          <p:cNvPicPr>
            <a:picLocks noChangeAspect="1"/>
          </p:cNvPicPr>
          <p:nvPr/>
        </p:nvPicPr>
        <p:blipFill>
          <a:blip r:embed="rId4"/>
          <a:stretch>
            <a:fillRect/>
          </a:stretch>
        </p:blipFill>
        <p:spPr>
          <a:xfrm>
            <a:off x="8299739" y="1441082"/>
            <a:ext cx="2676273" cy="4631512"/>
          </a:xfrm>
          <a:prstGeom prst="rect">
            <a:avLst/>
          </a:prstGeom>
        </p:spPr>
      </p:pic>
    </p:spTree>
    <p:extLst>
      <p:ext uri="{BB962C8B-B14F-4D97-AF65-F5344CB8AC3E}">
        <p14:creationId xmlns:p14="http://schemas.microsoft.com/office/powerpoint/2010/main" val="687530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Interface Modes</a:t>
            </a:r>
          </a:p>
        </p:txBody>
      </p:sp>
      <p:sp>
        <p:nvSpPr>
          <p:cNvPr id="2" name="Content Placeholder 1"/>
          <p:cNvSpPr>
            <a:spLocks noGrp="1"/>
          </p:cNvSpPr>
          <p:nvPr>
            <p:ph sz="half" idx="1"/>
          </p:nvPr>
        </p:nvSpPr>
        <p:spPr>
          <a:xfrm>
            <a:off x="623219" y="1463042"/>
            <a:ext cx="4484943" cy="4835843"/>
          </a:xfrm>
        </p:spPr>
        <p:txBody>
          <a:bodyPr/>
          <a:lstStyle/>
          <a:p>
            <a:r>
              <a:rPr lang="en-US" sz="2000" dirty="0"/>
              <a:t>Native AXI Interfaces</a:t>
            </a:r>
          </a:p>
          <a:p>
            <a:pPr lvl="1"/>
            <a:r>
              <a:rPr lang="en-US" dirty="0"/>
              <a:t>AXI4 Slave Lite, AXI4 Master, AXI Stream  supported by INTERFACE directive</a:t>
            </a:r>
          </a:p>
          <a:p>
            <a:pPr lvl="2"/>
            <a:r>
              <a:rPr lang="en-US" dirty="0"/>
              <a:t>Provided in RTL after Synthesis</a:t>
            </a:r>
          </a:p>
          <a:p>
            <a:pPr lvl="2"/>
            <a:r>
              <a:rPr lang="en-US" dirty="0"/>
              <a:t>Supported by C/RTL Co-simulation</a:t>
            </a:r>
          </a:p>
          <a:p>
            <a:pPr lvl="2"/>
            <a:r>
              <a:rPr lang="en-US" dirty="0"/>
              <a:t>Supported for Verilog and VHDL</a:t>
            </a:r>
          </a:p>
          <a:p>
            <a:r>
              <a:rPr lang="en-US" sz="2000" dirty="0"/>
              <a:t>BRAM Memory Interface</a:t>
            </a:r>
          </a:p>
          <a:p>
            <a:pPr lvl="1"/>
            <a:r>
              <a:rPr lang="en-US" dirty="0"/>
              <a:t>Identical IO protocol to </a:t>
            </a:r>
            <a:r>
              <a:rPr lang="en-US" dirty="0" err="1"/>
              <a:t>ap_memory</a:t>
            </a:r>
            <a:endParaRPr lang="en-US" dirty="0"/>
          </a:p>
          <a:p>
            <a:pPr lvl="1"/>
            <a:r>
              <a:rPr lang="en-US" dirty="0"/>
              <a:t>Bundled differently in IP Integrator</a:t>
            </a:r>
          </a:p>
          <a:p>
            <a:pPr lvl="2"/>
            <a:r>
              <a:rPr lang="en-US" sz="1400" dirty="0"/>
              <a:t>Provides easier integration to memories with BRAM interface</a:t>
            </a:r>
          </a:p>
        </p:txBody>
      </p:sp>
      <p:sp>
        <p:nvSpPr>
          <p:cNvPr id="188" name="Slide Number Placeholder 187"/>
          <p:cNvSpPr>
            <a:spLocks noGrp="1"/>
          </p:cNvSpPr>
          <p:nvPr>
            <p:ph type="sldNum" sz="quarter" idx="10"/>
          </p:nvPr>
        </p:nvSpPr>
        <p:spPr>
          <a:xfrm>
            <a:off x="579120" y="6325606"/>
            <a:ext cx="3512819" cy="365125"/>
          </a:xfrm>
        </p:spPr>
        <p:txBody>
          <a:bodyPr/>
          <a:lstStyle/>
          <a:p>
            <a:pPr>
              <a:defRPr/>
            </a:pPr>
            <a:r>
              <a:rPr lang="en-US" dirty="0"/>
              <a:t>Creating Processor System 24- </a:t>
            </a:r>
            <a:fld id="{99D29FBF-A473-46DA-BC14-675AC1C8F9A5}" type="slidenum">
              <a:rPr lang="en-US" smtClean="0"/>
              <a:pPr>
                <a:defRPr/>
              </a:pPr>
              <a:t>26</a:t>
            </a:fld>
            <a:endParaRPr lang="en-US" dirty="0"/>
          </a:p>
        </p:txBody>
      </p:sp>
      <p:sp>
        <p:nvSpPr>
          <p:cNvPr id="11" name="Snip Same Side Corner Rectangle 37">
            <a:extLst>
              <a:ext uri="{FF2B5EF4-FFF2-40B4-BE49-F238E27FC236}">
                <a16:creationId xmlns:a16="http://schemas.microsoft.com/office/drawing/2014/main" id="{A856FA46-5D30-4382-97D1-D2BFA87BF70D}"/>
              </a:ext>
            </a:extLst>
          </p:cNvPr>
          <p:cNvSpPr/>
          <p:nvPr/>
        </p:nvSpPr>
        <p:spPr>
          <a:xfrm rot="16200000">
            <a:off x="5793016" y="3672483"/>
            <a:ext cx="387101" cy="1547010"/>
          </a:xfrm>
          <a:prstGeom prst="snip2SameRect">
            <a:avLst/>
          </a:prstGeom>
        </p:spPr>
        <p:style>
          <a:lnRef idx="1">
            <a:schemeClr val="accent4"/>
          </a:lnRef>
          <a:fillRef idx="2">
            <a:schemeClr val="accent4"/>
          </a:fillRef>
          <a:effectRef idx="1">
            <a:schemeClr val="accent4"/>
          </a:effectRef>
          <a:fontRef idx="minor">
            <a:schemeClr val="dk1"/>
          </a:fontRef>
        </p:style>
        <p:txBody>
          <a:bodyPr rtlCol="0" anchor="ctr"/>
          <a:lstStyle/>
          <a:p>
            <a:endParaRPr lang="en-US" sz="1200" dirty="0">
              <a:solidFill>
                <a:srgbClr val="000000"/>
              </a:solidFill>
            </a:endParaRPr>
          </a:p>
        </p:txBody>
      </p:sp>
      <p:sp>
        <p:nvSpPr>
          <p:cNvPr id="12" name="TextBox 11">
            <a:extLst>
              <a:ext uri="{FF2B5EF4-FFF2-40B4-BE49-F238E27FC236}">
                <a16:creationId xmlns:a16="http://schemas.microsoft.com/office/drawing/2014/main" id="{4E345A98-882F-4D41-A6DC-13AE96780230}"/>
              </a:ext>
            </a:extLst>
          </p:cNvPr>
          <p:cNvSpPr txBox="1"/>
          <p:nvPr/>
        </p:nvSpPr>
        <p:spPr>
          <a:xfrm>
            <a:off x="5272792" y="4368727"/>
            <a:ext cx="1918270" cy="246221"/>
          </a:xfrm>
          <a:prstGeom prst="rect">
            <a:avLst/>
          </a:prstGeom>
          <a:noFill/>
        </p:spPr>
        <p:txBody>
          <a:bodyPr wrap="square" rtlCol="0">
            <a:spAutoFit/>
          </a:bodyPr>
          <a:lstStyle/>
          <a:p>
            <a:r>
              <a:rPr lang="en-US" sz="1000" b="1" dirty="0">
                <a:solidFill>
                  <a:srgbClr val="000000"/>
                </a:solidFill>
                <a:latin typeface="Arial"/>
              </a:rPr>
              <a:t>No IO Protocol</a:t>
            </a:r>
          </a:p>
        </p:txBody>
      </p:sp>
      <p:sp>
        <p:nvSpPr>
          <p:cNvPr id="13" name="Snip Same Side Corner Rectangle 42">
            <a:extLst>
              <a:ext uri="{FF2B5EF4-FFF2-40B4-BE49-F238E27FC236}">
                <a16:creationId xmlns:a16="http://schemas.microsoft.com/office/drawing/2014/main" id="{36058BA8-2C74-4C0B-993E-6599C8FD1828}"/>
              </a:ext>
            </a:extLst>
          </p:cNvPr>
          <p:cNvSpPr/>
          <p:nvPr/>
        </p:nvSpPr>
        <p:spPr>
          <a:xfrm rot="16200000">
            <a:off x="5601284" y="4242903"/>
            <a:ext cx="757100" cy="1547012"/>
          </a:xfrm>
          <a:prstGeom prst="snip2SameRect">
            <a:avLst/>
          </a:prstGeom>
        </p:spPr>
        <p:style>
          <a:lnRef idx="1">
            <a:schemeClr val="accent4"/>
          </a:lnRef>
          <a:fillRef idx="2">
            <a:schemeClr val="accent4"/>
          </a:fillRef>
          <a:effectRef idx="1">
            <a:schemeClr val="accent4"/>
          </a:effectRef>
          <a:fontRef idx="minor">
            <a:schemeClr val="dk1"/>
          </a:fontRef>
        </p:style>
        <p:txBody>
          <a:bodyPr rtlCol="0" anchor="ctr"/>
          <a:lstStyle/>
          <a:p>
            <a:endParaRPr lang="en-US" sz="1200" dirty="0">
              <a:solidFill>
                <a:srgbClr val="000000"/>
              </a:solidFill>
            </a:endParaRPr>
          </a:p>
        </p:txBody>
      </p:sp>
      <p:sp>
        <p:nvSpPr>
          <p:cNvPr id="14" name="Snip Same Side Corner Rectangle 45">
            <a:extLst>
              <a:ext uri="{FF2B5EF4-FFF2-40B4-BE49-F238E27FC236}">
                <a16:creationId xmlns:a16="http://schemas.microsoft.com/office/drawing/2014/main" id="{32432D97-6EA1-45B7-8BF1-758FAA174F17}"/>
              </a:ext>
            </a:extLst>
          </p:cNvPr>
          <p:cNvSpPr/>
          <p:nvPr/>
        </p:nvSpPr>
        <p:spPr>
          <a:xfrm rot="16200000">
            <a:off x="5652757" y="4962261"/>
            <a:ext cx="646402" cy="1525794"/>
          </a:xfrm>
          <a:prstGeom prst="snip2SameRect">
            <a:avLst/>
          </a:prstGeom>
        </p:spPr>
        <p:style>
          <a:lnRef idx="1">
            <a:schemeClr val="accent4"/>
          </a:lnRef>
          <a:fillRef idx="2">
            <a:schemeClr val="accent4"/>
          </a:fillRef>
          <a:effectRef idx="1">
            <a:schemeClr val="accent4"/>
          </a:effectRef>
          <a:fontRef idx="minor">
            <a:schemeClr val="dk1"/>
          </a:fontRef>
        </p:style>
        <p:txBody>
          <a:bodyPr rtlCol="0" anchor="ctr"/>
          <a:lstStyle/>
          <a:p>
            <a:endParaRPr lang="en-US" sz="1200" dirty="0">
              <a:solidFill>
                <a:srgbClr val="000000"/>
              </a:solidFill>
            </a:endParaRPr>
          </a:p>
        </p:txBody>
      </p:sp>
      <p:sp>
        <p:nvSpPr>
          <p:cNvPr id="15" name="Snip Same Side Corner Rectangle 54">
            <a:extLst>
              <a:ext uri="{FF2B5EF4-FFF2-40B4-BE49-F238E27FC236}">
                <a16:creationId xmlns:a16="http://schemas.microsoft.com/office/drawing/2014/main" id="{D3A543B3-4E0B-45B9-A8A6-22DA0D378D36}"/>
              </a:ext>
            </a:extLst>
          </p:cNvPr>
          <p:cNvSpPr/>
          <p:nvPr/>
        </p:nvSpPr>
        <p:spPr>
          <a:xfrm rot="16200000">
            <a:off x="5672043" y="2577770"/>
            <a:ext cx="601097" cy="1532525"/>
          </a:xfrm>
          <a:prstGeom prst="snip2SameRect">
            <a:avLst/>
          </a:prstGeom>
        </p:spPr>
        <p:style>
          <a:lnRef idx="1">
            <a:schemeClr val="accent3"/>
          </a:lnRef>
          <a:fillRef idx="2">
            <a:schemeClr val="accent3"/>
          </a:fillRef>
          <a:effectRef idx="1">
            <a:schemeClr val="accent3"/>
          </a:effectRef>
          <a:fontRef idx="minor">
            <a:schemeClr val="dk1"/>
          </a:fontRef>
        </p:style>
        <p:txBody>
          <a:bodyPr rtlCol="0" anchor="ctr"/>
          <a:lstStyle/>
          <a:p>
            <a:endParaRPr lang="en-US" sz="1200" dirty="0">
              <a:solidFill>
                <a:srgbClr val="000000"/>
              </a:solidFill>
            </a:endParaRPr>
          </a:p>
        </p:txBody>
      </p:sp>
      <p:sp>
        <p:nvSpPr>
          <p:cNvPr id="16" name="TextBox 15">
            <a:extLst>
              <a:ext uri="{FF2B5EF4-FFF2-40B4-BE49-F238E27FC236}">
                <a16:creationId xmlns:a16="http://schemas.microsoft.com/office/drawing/2014/main" id="{D3FF60A7-10BC-435A-8A84-CB5B1A0FFC4F}"/>
              </a:ext>
            </a:extLst>
          </p:cNvPr>
          <p:cNvSpPr txBox="1"/>
          <p:nvPr/>
        </p:nvSpPr>
        <p:spPr>
          <a:xfrm>
            <a:off x="5318020" y="3137080"/>
            <a:ext cx="1322667" cy="400110"/>
          </a:xfrm>
          <a:prstGeom prst="rect">
            <a:avLst/>
          </a:prstGeom>
          <a:noFill/>
        </p:spPr>
        <p:txBody>
          <a:bodyPr wrap="square" rtlCol="0">
            <a:spAutoFit/>
          </a:bodyPr>
          <a:lstStyle/>
          <a:p>
            <a:r>
              <a:rPr lang="en-US" sz="1000" b="1" dirty="0">
                <a:solidFill>
                  <a:srgbClr val="000000"/>
                </a:solidFill>
                <a:latin typeface="Arial"/>
              </a:rPr>
              <a:t>Block Level Protocol</a:t>
            </a:r>
          </a:p>
        </p:txBody>
      </p:sp>
      <p:sp>
        <p:nvSpPr>
          <p:cNvPr id="17" name="Snip Same Side Corner Rectangle 23">
            <a:extLst>
              <a:ext uri="{FF2B5EF4-FFF2-40B4-BE49-F238E27FC236}">
                <a16:creationId xmlns:a16="http://schemas.microsoft.com/office/drawing/2014/main" id="{345E06CD-6FFB-4B68-9B9D-50778E03A16E}"/>
              </a:ext>
            </a:extLst>
          </p:cNvPr>
          <p:cNvSpPr/>
          <p:nvPr/>
        </p:nvSpPr>
        <p:spPr>
          <a:xfrm rot="16200000">
            <a:off x="5696273" y="3162378"/>
            <a:ext cx="601099" cy="1547010"/>
          </a:xfrm>
          <a:prstGeom prst="snip2SameRect">
            <a:avLst/>
          </a:prstGeom>
        </p:spPr>
        <p:style>
          <a:lnRef idx="1">
            <a:schemeClr val="accent4"/>
          </a:lnRef>
          <a:fillRef idx="2">
            <a:schemeClr val="accent4"/>
          </a:fillRef>
          <a:effectRef idx="1">
            <a:schemeClr val="accent4"/>
          </a:effectRef>
          <a:fontRef idx="minor">
            <a:schemeClr val="dk1"/>
          </a:fontRef>
        </p:style>
        <p:txBody>
          <a:bodyPr rtlCol="0" anchor="ctr"/>
          <a:lstStyle/>
          <a:p>
            <a:endParaRPr lang="en-US" sz="1200" dirty="0">
              <a:solidFill>
                <a:srgbClr val="000000"/>
              </a:solidFill>
            </a:endParaRPr>
          </a:p>
        </p:txBody>
      </p:sp>
      <p:sp>
        <p:nvSpPr>
          <p:cNvPr id="18" name="TextBox 17">
            <a:extLst>
              <a:ext uri="{FF2B5EF4-FFF2-40B4-BE49-F238E27FC236}">
                <a16:creationId xmlns:a16="http://schemas.microsoft.com/office/drawing/2014/main" id="{10E5CCD0-99A0-4168-A32D-531955F91D28}"/>
              </a:ext>
            </a:extLst>
          </p:cNvPr>
          <p:cNvSpPr txBox="1"/>
          <p:nvPr/>
        </p:nvSpPr>
        <p:spPr>
          <a:xfrm>
            <a:off x="5261035" y="3829757"/>
            <a:ext cx="1820994" cy="246221"/>
          </a:xfrm>
          <a:prstGeom prst="rect">
            <a:avLst/>
          </a:prstGeom>
          <a:noFill/>
        </p:spPr>
        <p:txBody>
          <a:bodyPr wrap="square" rtlCol="0">
            <a:spAutoFit/>
          </a:bodyPr>
          <a:lstStyle/>
          <a:p>
            <a:r>
              <a:rPr lang="en-US" sz="1000" b="1" dirty="0">
                <a:solidFill>
                  <a:srgbClr val="000000"/>
                </a:solidFill>
                <a:latin typeface="Arial"/>
              </a:rPr>
              <a:t>AXI4 Interfaces</a:t>
            </a:r>
          </a:p>
        </p:txBody>
      </p:sp>
      <p:pic>
        <p:nvPicPr>
          <p:cNvPr id="19" name="Picture 18">
            <a:extLst>
              <a:ext uri="{FF2B5EF4-FFF2-40B4-BE49-F238E27FC236}">
                <a16:creationId xmlns:a16="http://schemas.microsoft.com/office/drawing/2014/main" id="{1BFEF409-4358-4157-8AE8-D1954DABC9C5}"/>
              </a:ext>
            </a:extLst>
          </p:cNvPr>
          <p:cNvPicPr>
            <a:picLocks noChangeAspect="1"/>
          </p:cNvPicPr>
          <p:nvPr/>
        </p:nvPicPr>
        <p:blipFill>
          <a:blip r:embed="rId2"/>
          <a:stretch>
            <a:fillRect/>
          </a:stretch>
        </p:blipFill>
        <p:spPr>
          <a:xfrm>
            <a:off x="6747215" y="2324185"/>
            <a:ext cx="5392883" cy="3731794"/>
          </a:xfrm>
          <a:prstGeom prst="rect">
            <a:avLst/>
          </a:prstGeom>
        </p:spPr>
      </p:pic>
      <p:sp>
        <p:nvSpPr>
          <p:cNvPr id="20" name="TextBox 19">
            <a:extLst>
              <a:ext uri="{FF2B5EF4-FFF2-40B4-BE49-F238E27FC236}">
                <a16:creationId xmlns:a16="http://schemas.microsoft.com/office/drawing/2014/main" id="{13146773-7A25-4FBC-95ED-46A306951E26}"/>
              </a:ext>
            </a:extLst>
          </p:cNvPr>
          <p:cNvSpPr txBox="1"/>
          <p:nvPr/>
        </p:nvSpPr>
        <p:spPr>
          <a:xfrm>
            <a:off x="5293961" y="4791584"/>
            <a:ext cx="2694713" cy="400110"/>
          </a:xfrm>
          <a:prstGeom prst="rect">
            <a:avLst/>
          </a:prstGeom>
          <a:noFill/>
        </p:spPr>
        <p:txBody>
          <a:bodyPr wrap="square" rtlCol="0">
            <a:spAutoFit/>
          </a:bodyPr>
          <a:lstStyle/>
          <a:p>
            <a:r>
              <a:rPr lang="en-US" sz="1000" b="1" dirty="0">
                <a:solidFill>
                  <a:srgbClr val="000000"/>
                </a:solidFill>
                <a:latin typeface="Arial"/>
              </a:rPr>
              <a:t>Wire handshake </a:t>
            </a:r>
          </a:p>
          <a:p>
            <a:r>
              <a:rPr lang="en-US" sz="1000" b="1" dirty="0">
                <a:solidFill>
                  <a:srgbClr val="000000"/>
                </a:solidFill>
                <a:latin typeface="Arial"/>
              </a:rPr>
              <a:t>protocols</a:t>
            </a:r>
          </a:p>
        </p:txBody>
      </p:sp>
      <p:sp>
        <p:nvSpPr>
          <p:cNvPr id="21" name="TextBox 20">
            <a:extLst>
              <a:ext uri="{FF2B5EF4-FFF2-40B4-BE49-F238E27FC236}">
                <a16:creationId xmlns:a16="http://schemas.microsoft.com/office/drawing/2014/main" id="{F9793AE9-E4E6-42F0-A2EF-09BB3712BF58}"/>
              </a:ext>
            </a:extLst>
          </p:cNvPr>
          <p:cNvSpPr txBox="1"/>
          <p:nvPr/>
        </p:nvSpPr>
        <p:spPr>
          <a:xfrm>
            <a:off x="5293961" y="5420832"/>
            <a:ext cx="2557691" cy="553998"/>
          </a:xfrm>
          <a:prstGeom prst="rect">
            <a:avLst/>
          </a:prstGeom>
          <a:noFill/>
        </p:spPr>
        <p:txBody>
          <a:bodyPr wrap="square" rtlCol="0">
            <a:spAutoFit/>
          </a:bodyPr>
          <a:lstStyle/>
          <a:p>
            <a:r>
              <a:rPr lang="en-US" sz="1000" b="1" dirty="0">
                <a:solidFill>
                  <a:srgbClr val="000000"/>
                </a:solidFill>
                <a:latin typeface="Arial"/>
              </a:rPr>
              <a:t>Memory </a:t>
            </a:r>
            <a:r>
              <a:rPr lang="en-US" sz="1000" b="1" dirty="0">
                <a:solidFill>
                  <a:srgbClr val="000000"/>
                </a:solidFill>
              </a:rPr>
              <a:t>protocols </a:t>
            </a:r>
          </a:p>
          <a:p>
            <a:r>
              <a:rPr lang="en-US" sz="1000" b="1" dirty="0">
                <a:solidFill>
                  <a:srgbClr val="000000"/>
                </a:solidFill>
                <a:latin typeface="Arial"/>
              </a:rPr>
              <a:t>                    : RAM</a:t>
            </a:r>
          </a:p>
          <a:p>
            <a:r>
              <a:rPr lang="en-US" sz="1000" b="1" dirty="0">
                <a:solidFill>
                  <a:srgbClr val="000000"/>
                </a:solidFill>
                <a:latin typeface="Arial"/>
              </a:rPr>
              <a:t>                    : FIFO</a:t>
            </a:r>
          </a:p>
        </p:txBody>
      </p:sp>
      <p:sp>
        <p:nvSpPr>
          <p:cNvPr id="22" name="Rectangle 21">
            <a:extLst>
              <a:ext uri="{FF2B5EF4-FFF2-40B4-BE49-F238E27FC236}">
                <a16:creationId xmlns:a16="http://schemas.microsoft.com/office/drawing/2014/main" id="{D7B16D7D-4A71-4F39-B07F-7F8FF58ABCF7}"/>
              </a:ext>
            </a:extLst>
          </p:cNvPr>
          <p:cNvSpPr/>
          <p:nvPr/>
        </p:nvSpPr>
        <p:spPr>
          <a:xfrm>
            <a:off x="5206328" y="3635333"/>
            <a:ext cx="1548952" cy="60109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9F24458-D2E6-4000-A50A-44AD96A044F9}"/>
              </a:ext>
            </a:extLst>
          </p:cNvPr>
          <p:cNvSpPr/>
          <p:nvPr/>
        </p:nvSpPr>
        <p:spPr>
          <a:xfrm>
            <a:off x="5206328" y="5395084"/>
            <a:ext cx="1548952" cy="64640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2726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Interface Modes</a:t>
            </a:r>
          </a:p>
        </p:txBody>
      </p:sp>
      <p:sp>
        <p:nvSpPr>
          <p:cNvPr id="2" name="Content Placeholder 1"/>
          <p:cNvSpPr>
            <a:spLocks noGrp="1"/>
          </p:cNvSpPr>
          <p:nvPr>
            <p:ph sz="half" idx="1"/>
          </p:nvPr>
        </p:nvSpPr>
        <p:spPr>
          <a:xfrm>
            <a:off x="623219" y="1463042"/>
            <a:ext cx="4484943" cy="4835843"/>
          </a:xfrm>
        </p:spPr>
        <p:txBody>
          <a:bodyPr/>
          <a:lstStyle/>
          <a:p>
            <a:r>
              <a:rPr lang="en-US" sz="2000" dirty="0"/>
              <a:t>Native AXI Interfaces</a:t>
            </a:r>
          </a:p>
          <a:p>
            <a:pPr lvl="1"/>
            <a:r>
              <a:rPr lang="en-US" dirty="0"/>
              <a:t>AXI4 Slave Lite, AXI4 Master, AXI Stream  supported by INTERFACE directive</a:t>
            </a:r>
          </a:p>
          <a:p>
            <a:pPr lvl="2"/>
            <a:r>
              <a:rPr lang="en-US" dirty="0"/>
              <a:t>Provided in RTL after Synthesis</a:t>
            </a:r>
          </a:p>
          <a:p>
            <a:pPr lvl="2"/>
            <a:r>
              <a:rPr lang="en-US" dirty="0"/>
              <a:t>Supported by C/RTL Co-simulation</a:t>
            </a:r>
          </a:p>
          <a:p>
            <a:pPr lvl="2"/>
            <a:r>
              <a:rPr lang="en-US" dirty="0"/>
              <a:t>Supported for Verilog and VHDL</a:t>
            </a:r>
          </a:p>
          <a:p>
            <a:r>
              <a:rPr lang="en-US" sz="2000" dirty="0"/>
              <a:t>BRAM Memory Interface</a:t>
            </a:r>
          </a:p>
          <a:p>
            <a:pPr lvl="1"/>
            <a:r>
              <a:rPr lang="en-US" dirty="0"/>
              <a:t>Identical IO protocol to </a:t>
            </a:r>
            <a:r>
              <a:rPr lang="en-US" dirty="0" err="1"/>
              <a:t>ap_memory</a:t>
            </a:r>
            <a:endParaRPr lang="en-US" dirty="0"/>
          </a:p>
          <a:p>
            <a:pPr lvl="1"/>
            <a:r>
              <a:rPr lang="en-US" dirty="0"/>
              <a:t>Bundled differently in IP Integrator</a:t>
            </a:r>
          </a:p>
          <a:p>
            <a:pPr lvl="2"/>
            <a:r>
              <a:rPr lang="en-US" sz="1400" dirty="0"/>
              <a:t>Provides easier integration to memories with BRAM interface</a:t>
            </a:r>
          </a:p>
        </p:txBody>
      </p:sp>
      <p:sp>
        <p:nvSpPr>
          <p:cNvPr id="188" name="Slide Number Placeholder 187"/>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27</a:t>
            </a:fld>
            <a:endParaRPr lang="en-US" dirty="0">
              <a:solidFill>
                <a:srgbClr val="0C0C0C">
                  <a:tint val="75000"/>
                </a:srgbClr>
              </a:solidFill>
              <a:latin typeface="Arial"/>
            </a:endParaRPr>
          </a:p>
        </p:txBody>
      </p:sp>
      <p:sp>
        <p:nvSpPr>
          <p:cNvPr id="181" name="Rectangle 180"/>
          <p:cNvSpPr/>
          <p:nvPr/>
        </p:nvSpPr>
        <p:spPr bwMode="auto">
          <a:xfrm>
            <a:off x="13702705" y="2791153"/>
            <a:ext cx="1342552" cy="545580"/>
          </a:xfrm>
          <a:prstGeom prst="rect">
            <a:avLst/>
          </a:prstGeom>
          <a:solidFill>
            <a:schemeClr val="bg1">
              <a:lumMod val="85000"/>
            </a:schemeClr>
          </a:solidFill>
          <a:ln w="38100" cap="flat" cmpd="sng" algn="ctr">
            <a:solidFill>
              <a:srgbClr val="0070C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defTabSz="914400"/>
            <a:r>
              <a:rPr lang="en-US" sz="1050" b="1" dirty="0">
                <a:solidFill>
                  <a:srgbClr val="000000"/>
                </a:solidFill>
                <a:latin typeface="Arial"/>
              </a:rPr>
              <a:t>axis</a:t>
            </a:r>
          </a:p>
          <a:p>
            <a:pPr defTabSz="914400"/>
            <a:r>
              <a:rPr lang="en-US" sz="1050" b="1" dirty="0" err="1">
                <a:solidFill>
                  <a:srgbClr val="000000"/>
                </a:solidFill>
                <a:latin typeface="Arial"/>
              </a:rPr>
              <a:t>s_axilite</a:t>
            </a:r>
            <a:endParaRPr lang="en-US" sz="1050" b="1" dirty="0">
              <a:solidFill>
                <a:srgbClr val="000000"/>
              </a:solidFill>
              <a:latin typeface="Arial"/>
            </a:endParaRPr>
          </a:p>
          <a:p>
            <a:pPr defTabSz="914400"/>
            <a:r>
              <a:rPr lang="en-US" sz="1050" b="1" dirty="0" err="1">
                <a:solidFill>
                  <a:srgbClr val="000000"/>
                </a:solidFill>
                <a:latin typeface="Arial"/>
              </a:rPr>
              <a:t>m_axi</a:t>
            </a:r>
            <a:endParaRPr lang="en-US" sz="1050" b="1" dirty="0">
              <a:solidFill>
                <a:srgbClr val="000000"/>
              </a:solidFill>
              <a:latin typeface="Arial"/>
            </a:endParaRPr>
          </a:p>
        </p:txBody>
      </p:sp>
      <p:sp>
        <p:nvSpPr>
          <p:cNvPr id="182" name="Rectangle 181"/>
          <p:cNvSpPr/>
          <p:nvPr/>
        </p:nvSpPr>
        <p:spPr bwMode="auto">
          <a:xfrm>
            <a:off x="13702706" y="4569759"/>
            <a:ext cx="1343517" cy="178178"/>
          </a:xfrm>
          <a:prstGeom prst="rect">
            <a:avLst/>
          </a:prstGeom>
          <a:solidFill>
            <a:schemeClr val="bg1">
              <a:lumMod val="85000"/>
            </a:schemeClr>
          </a:solidFill>
          <a:ln w="38100" cap="flat" cmpd="sng" algn="ctr">
            <a:solidFill>
              <a:srgbClr val="0070C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defTabSz="914400"/>
            <a:r>
              <a:rPr lang="en-US" sz="1050" b="1" dirty="0" err="1">
                <a:solidFill>
                  <a:srgbClr val="000000"/>
                </a:solidFill>
                <a:latin typeface="Arial"/>
              </a:rPr>
              <a:t>bram</a:t>
            </a:r>
            <a:endParaRPr lang="en-US" sz="1050" b="1" dirty="0">
              <a:solidFill>
                <a:srgbClr val="000000"/>
              </a:solidFill>
              <a:latin typeface="Arial"/>
            </a:endParaRPr>
          </a:p>
        </p:txBody>
      </p:sp>
      <p:pic>
        <p:nvPicPr>
          <p:cNvPr id="183" name="Picture 18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9992" y="1327153"/>
            <a:ext cx="5835147" cy="4632537"/>
          </a:xfrm>
          <a:prstGeom prst="rect">
            <a:avLst/>
          </a:prstGeom>
        </p:spPr>
      </p:pic>
      <p:sp>
        <p:nvSpPr>
          <p:cNvPr id="186" name="Rounded Rectangle 185"/>
          <p:cNvSpPr/>
          <p:nvPr/>
        </p:nvSpPr>
        <p:spPr bwMode="auto">
          <a:xfrm>
            <a:off x="12879448" y="2684834"/>
            <a:ext cx="1842613" cy="515566"/>
          </a:xfrm>
          <a:prstGeom prst="roundRect">
            <a:avLst/>
          </a:prstGeom>
          <a:noFill/>
          <a:ln w="762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a:endParaRPr lang="en-US" dirty="0">
              <a:solidFill>
                <a:srgbClr val="000000"/>
              </a:solidFill>
              <a:latin typeface="Arial"/>
            </a:endParaRPr>
          </a:p>
        </p:txBody>
      </p:sp>
      <p:sp>
        <p:nvSpPr>
          <p:cNvPr id="187" name="Rounded Rectangle 186"/>
          <p:cNvSpPr/>
          <p:nvPr/>
        </p:nvSpPr>
        <p:spPr bwMode="auto">
          <a:xfrm>
            <a:off x="12879448" y="4639538"/>
            <a:ext cx="1842613" cy="623126"/>
          </a:xfrm>
          <a:prstGeom prst="roundRect">
            <a:avLst/>
          </a:prstGeom>
          <a:noFill/>
          <a:ln w="762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a:endParaRPr lang="en-US" dirty="0">
              <a:solidFill>
                <a:srgbClr val="000000"/>
              </a:solidFill>
              <a:latin typeface="Arial"/>
            </a:endParaRPr>
          </a:p>
        </p:txBody>
      </p:sp>
      <p:sp>
        <p:nvSpPr>
          <p:cNvPr id="11" name="Snip Same Side Corner Rectangle 37">
            <a:extLst>
              <a:ext uri="{FF2B5EF4-FFF2-40B4-BE49-F238E27FC236}">
                <a16:creationId xmlns:a16="http://schemas.microsoft.com/office/drawing/2014/main" id="{A856FA46-5D30-4382-97D1-D2BFA87BF70D}"/>
              </a:ext>
            </a:extLst>
          </p:cNvPr>
          <p:cNvSpPr/>
          <p:nvPr/>
        </p:nvSpPr>
        <p:spPr>
          <a:xfrm rot="16200000">
            <a:off x="5793016" y="3672483"/>
            <a:ext cx="387101" cy="1547010"/>
          </a:xfrm>
          <a:prstGeom prst="snip2SameRect">
            <a:avLst/>
          </a:prstGeom>
        </p:spPr>
        <p:style>
          <a:lnRef idx="1">
            <a:schemeClr val="accent4"/>
          </a:lnRef>
          <a:fillRef idx="2">
            <a:schemeClr val="accent4"/>
          </a:fillRef>
          <a:effectRef idx="1">
            <a:schemeClr val="accent4"/>
          </a:effectRef>
          <a:fontRef idx="minor">
            <a:schemeClr val="dk1"/>
          </a:fontRef>
        </p:style>
        <p:txBody>
          <a:bodyPr rtlCol="0" anchor="ctr"/>
          <a:lstStyle/>
          <a:p>
            <a:pPr defTabSz="914400"/>
            <a:endParaRPr lang="en-US" sz="1200" dirty="0">
              <a:solidFill>
                <a:srgbClr val="000000"/>
              </a:solidFill>
              <a:latin typeface="Arial"/>
            </a:endParaRPr>
          </a:p>
        </p:txBody>
      </p:sp>
      <p:sp>
        <p:nvSpPr>
          <p:cNvPr id="12" name="TextBox 11">
            <a:extLst>
              <a:ext uri="{FF2B5EF4-FFF2-40B4-BE49-F238E27FC236}">
                <a16:creationId xmlns:a16="http://schemas.microsoft.com/office/drawing/2014/main" id="{4E345A98-882F-4D41-A6DC-13AE96780230}"/>
              </a:ext>
            </a:extLst>
          </p:cNvPr>
          <p:cNvSpPr txBox="1"/>
          <p:nvPr/>
        </p:nvSpPr>
        <p:spPr>
          <a:xfrm>
            <a:off x="5272792" y="4368727"/>
            <a:ext cx="1918270" cy="246221"/>
          </a:xfrm>
          <a:prstGeom prst="rect">
            <a:avLst/>
          </a:prstGeom>
          <a:noFill/>
        </p:spPr>
        <p:txBody>
          <a:bodyPr wrap="square" rtlCol="0">
            <a:spAutoFit/>
          </a:bodyPr>
          <a:lstStyle/>
          <a:p>
            <a:pPr defTabSz="914400"/>
            <a:r>
              <a:rPr lang="en-US" sz="1000" b="1" dirty="0">
                <a:solidFill>
                  <a:srgbClr val="000000"/>
                </a:solidFill>
                <a:latin typeface="Arial"/>
              </a:rPr>
              <a:t>No IO Protocol</a:t>
            </a:r>
          </a:p>
        </p:txBody>
      </p:sp>
      <p:sp>
        <p:nvSpPr>
          <p:cNvPr id="13" name="Snip Same Side Corner Rectangle 42">
            <a:extLst>
              <a:ext uri="{FF2B5EF4-FFF2-40B4-BE49-F238E27FC236}">
                <a16:creationId xmlns:a16="http://schemas.microsoft.com/office/drawing/2014/main" id="{36058BA8-2C74-4C0B-993E-6599C8FD1828}"/>
              </a:ext>
            </a:extLst>
          </p:cNvPr>
          <p:cNvSpPr/>
          <p:nvPr/>
        </p:nvSpPr>
        <p:spPr>
          <a:xfrm rot="16200000">
            <a:off x="5601284" y="4242903"/>
            <a:ext cx="757100" cy="1547012"/>
          </a:xfrm>
          <a:prstGeom prst="snip2SameRect">
            <a:avLst/>
          </a:prstGeom>
        </p:spPr>
        <p:style>
          <a:lnRef idx="1">
            <a:schemeClr val="accent4"/>
          </a:lnRef>
          <a:fillRef idx="2">
            <a:schemeClr val="accent4"/>
          </a:fillRef>
          <a:effectRef idx="1">
            <a:schemeClr val="accent4"/>
          </a:effectRef>
          <a:fontRef idx="minor">
            <a:schemeClr val="dk1"/>
          </a:fontRef>
        </p:style>
        <p:txBody>
          <a:bodyPr rtlCol="0" anchor="ctr"/>
          <a:lstStyle/>
          <a:p>
            <a:pPr defTabSz="914400"/>
            <a:endParaRPr lang="en-US" sz="1200" dirty="0">
              <a:solidFill>
                <a:srgbClr val="000000"/>
              </a:solidFill>
              <a:latin typeface="Arial"/>
            </a:endParaRPr>
          </a:p>
        </p:txBody>
      </p:sp>
      <p:sp>
        <p:nvSpPr>
          <p:cNvPr id="14" name="Snip Same Side Corner Rectangle 45">
            <a:extLst>
              <a:ext uri="{FF2B5EF4-FFF2-40B4-BE49-F238E27FC236}">
                <a16:creationId xmlns:a16="http://schemas.microsoft.com/office/drawing/2014/main" id="{32432D97-6EA1-45B7-8BF1-758FAA174F17}"/>
              </a:ext>
            </a:extLst>
          </p:cNvPr>
          <p:cNvSpPr/>
          <p:nvPr/>
        </p:nvSpPr>
        <p:spPr>
          <a:xfrm rot="16200000">
            <a:off x="5652757" y="4962261"/>
            <a:ext cx="646402" cy="1525794"/>
          </a:xfrm>
          <a:prstGeom prst="snip2SameRect">
            <a:avLst/>
          </a:prstGeom>
        </p:spPr>
        <p:style>
          <a:lnRef idx="1">
            <a:schemeClr val="accent4"/>
          </a:lnRef>
          <a:fillRef idx="2">
            <a:schemeClr val="accent4"/>
          </a:fillRef>
          <a:effectRef idx="1">
            <a:schemeClr val="accent4"/>
          </a:effectRef>
          <a:fontRef idx="minor">
            <a:schemeClr val="dk1"/>
          </a:fontRef>
        </p:style>
        <p:txBody>
          <a:bodyPr rtlCol="0" anchor="ctr"/>
          <a:lstStyle/>
          <a:p>
            <a:pPr defTabSz="914400"/>
            <a:endParaRPr lang="en-US" sz="1200" dirty="0">
              <a:solidFill>
                <a:srgbClr val="000000"/>
              </a:solidFill>
              <a:latin typeface="Arial"/>
            </a:endParaRPr>
          </a:p>
        </p:txBody>
      </p:sp>
      <p:sp>
        <p:nvSpPr>
          <p:cNvPr id="15" name="Snip Same Side Corner Rectangle 54">
            <a:extLst>
              <a:ext uri="{FF2B5EF4-FFF2-40B4-BE49-F238E27FC236}">
                <a16:creationId xmlns:a16="http://schemas.microsoft.com/office/drawing/2014/main" id="{D3A543B3-4E0B-45B9-A8A6-22DA0D378D36}"/>
              </a:ext>
            </a:extLst>
          </p:cNvPr>
          <p:cNvSpPr/>
          <p:nvPr/>
        </p:nvSpPr>
        <p:spPr>
          <a:xfrm rot="16200000">
            <a:off x="5672043" y="2577770"/>
            <a:ext cx="601097" cy="1532525"/>
          </a:xfrm>
          <a:prstGeom prst="snip2SameRect">
            <a:avLst/>
          </a:prstGeom>
        </p:spPr>
        <p:style>
          <a:lnRef idx="1">
            <a:schemeClr val="accent3"/>
          </a:lnRef>
          <a:fillRef idx="2">
            <a:schemeClr val="accent3"/>
          </a:fillRef>
          <a:effectRef idx="1">
            <a:schemeClr val="accent3"/>
          </a:effectRef>
          <a:fontRef idx="minor">
            <a:schemeClr val="dk1"/>
          </a:fontRef>
        </p:style>
        <p:txBody>
          <a:bodyPr rtlCol="0" anchor="ctr"/>
          <a:lstStyle/>
          <a:p>
            <a:pPr defTabSz="914400"/>
            <a:endParaRPr lang="en-US" sz="1200" dirty="0">
              <a:solidFill>
                <a:srgbClr val="000000"/>
              </a:solidFill>
              <a:latin typeface="Arial"/>
            </a:endParaRPr>
          </a:p>
        </p:txBody>
      </p:sp>
      <p:sp>
        <p:nvSpPr>
          <p:cNvPr id="16" name="TextBox 15">
            <a:extLst>
              <a:ext uri="{FF2B5EF4-FFF2-40B4-BE49-F238E27FC236}">
                <a16:creationId xmlns:a16="http://schemas.microsoft.com/office/drawing/2014/main" id="{D3FF60A7-10BC-435A-8A84-CB5B1A0FFC4F}"/>
              </a:ext>
            </a:extLst>
          </p:cNvPr>
          <p:cNvSpPr txBox="1"/>
          <p:nvPr/>
        </p:nvSpPr>
        <p:spPr>
          <a:xfrm>
            <a:off x="5318020" y="3137080"/>
            <a:ext cx="1322667" cy="400110"/>
          </a:xfrm>
          <a:prstGeom prst="rect">
            <a:avLst/>
          </a:prstGeom>
          <a:noFill/>
        </p:spPr>
        <p:txBody>
          <a:bodyPr wrap="square" rtlCol="0">
            <a:spAutoFit/>
          </a:bodyPr>
          <a:lstStyle/>
          <a:p>
            <a:pPr defTabSz="914400"/>
            <a:r>
              <a:rPr lang="en-US" sz="1000" b="1" dirty="0">
                <a:solidFill>
                  <a:srgbClr val="000000"/>
                </a:solidFill>
                <a:latin typeface="Arial"/>
              </a:rPr>
              <a:t>Block Level Protocol</a:t>
            </a:r>
          </a:p>
        </p:txBody>
      </p:sp>
      <p:sp>
        <p:nvSpPr>
          <p:cNvPr id="17" name="Snip Same Side Corner Rectangle 23">
            <a:extLst>
              <a:ext uri="{FF2B5EF4-FFF2-40B4-BE49-F238E27FC236}">
                <a16:creationId xmlns:a16="http://schemas.microsoft.com/office/drawing/2014/main" id="{345E06CD-6FFB-4B68-9B9D-50778E03A16E}"/>
              </a:ext>
            </a:extLst>
          </p:cNvPr>
          <p:cNvSpPr/>
          <p:nvPr/>
        </p:nvSpPr>
        <p:spPr>
          <a:xfrm rot="16200000">
            <a:off x="5696273" y="3162378"/>
            <a:ext cx="601099" cy="1547010"/>
          </a:xfrm>
          <a:prstGeom prst="snip2SameRect">
            <a:avLst/>
          </a:prstGeom>
        </p:spPr>
        <p:style>
          <a:lnRef idx="1">
            <a:schemeClr val="accent4"/>
          </a:lnRef>
          <a:fillRef idx="2">
            <a:schemeClr val="accent4"/>
          </a:fillRef>
          <a:effectRef idx="1">
            <a:schemeClr val="accent4"/>
          </a:effectRef>
          <a:fontRef idx="minor">
            <a:schemeClr val="dk1"/>
          </a:fontRef>
        </p:style>
        <p:txBody>
          <a:bodyPr rtlCol="0" anchor="ctr"/>
          <a:lstStyle/>
          <a:p>
            <a:pPr defTabSz="914400"/>
            <a:endParaRPr lang="en-US" sz="1200" dirty="0">
              <a:solidFill>
                <a:srgbClr val="000000"/>
              </a:solidFill>
              <a:latin typeface="Arial"/>
            </a:endParaRPr>
          </a:p>
        </p:txBody>
      </p:sp>
      <p:sp>
        <p:nvSpPr>
          <p:cNvPr id="18" name="TextBox 17">
            <a:extLst>
              <a:ext uri="{FF2B5EF4-FFF2-40B4-BE49-F238E27FC236}">
                <a16:creationId xmlns:a16="http://schemas.microsoft.com/office/drawing/2014/main" id="{10E5CCD0-99A0-4168-A32D-531955F91D28}"/>
              </a:ext>
            </a:extLst>
          </p:cNvPr>
          <p:cNvSpPr txBox="1"/>
          <p:nvPr/>
        </p:nvSpPr>
        <p:spPr>
          <a:xfrm>
            <a:off x="5261035" y="3829757"/>
            <a:ext cx="1820994" cy="246221"/>
          </a:xfrm>
          <a:prstGeom prst="rect">
            <a:avLst/>
          </a:prstGeom>
          <a:noFill/>
        </p:spPr>
        <p:txBody>
          <a:bodyPr wrap="square" rtlCol="0">
            <a:spAutoFit/>
          </a:bodyPr>
          <a:lstStyle/>
          <a:p>
            <a:pPr defTabSz="914400"/>
            <a:r>
              <a:rPr lang="en-US" sz="1000" b="1" dirty="0">
                <a:solidFill>
                  <a:srgbClr val="000000"/>
                </a:solidFill>
                <a:latin typeface="Arial"/>
              </a:rPr>
              <a:t>AXI4 Interfaces</a:t>
            </a:r>
          </a:p>
        </p:txBody>
      </p:sp>
      <p:pic>
        <p:nvPicPr>
          <p:cNvPr id="19" name="Picture 18">
            <a:extLst>
              <a:ext uri="{FF2B5EF4-FFF2-40B4-BE49-F238E27FC236}">
                <a16:creationId xmlns:a16="http://schemas.microsoft.com/office/drawing/2014/main" id="{1BFEF409-4358-4157-8AE8-D1954DABC9C5}"/>
              </a:ext>
            </a:extLst>
          </p:cNvPr>
          <p:cNvPicPr>
            <a:picLocks noChangeAspect="1"/>
          </p:cNvPicPr>
          <p:nvPr/>
        </p:nvPicPr>
        <p:blipFill>
          <a:blip r:embed="rId3"/>
          <a:stretch>
            <a:fillRect/>
          </a:stretch>
        </p:blipFill>
        <p:spPr>
          <a:xfrm>
            <a:off x="6747215" y="2324185"/>
            <a:ext cx="5392883" cy="3731794"/>
          </a:xfrm>
          <a:prstGeom prst="rect">
            <a:avLst/>
          </a:prstGeom>
        </p:spPr>
      </p:pic>
      <p:sp>
        <p:nvSpPr>
          <p:cNvPr id="20" name="TextBox 19">
            <a:extLst>
              <a:ext uri="{FF2B5EF4-FFF2-40B4-BE49-F238E27FC236}">
                <a16:creationId xmlns:a16="http://schemas.microsoft.com/office/drawing/2014/main" id="{13146773-7A25-4FBC-95ED-46A306951E26}"/>
              </a:ext>
            </a:extLst>
          </p:cNvPr>
          <p:cNvSpPr txBox="1"/>
          <p:nvPr/>
        </p:nvSpPr>
        <p:spPr>
          <a:xfrm>
            <a:off x="5293961" y="4791584"/>
            <a:ext cx="2694713" cy="400110"/>
          </a:xfrm>
          <a:prstGeom prst="rect">
            <a:avLst/>
          </a:prstGeom>
          <a:noFill/>
        </p:spPr>
        <p:txBody>
          <a:bodyPr wrap="square" rtlCol="0">
            <a:spAutoFit/>
          </a:bodyPr>
          <a:lstStyle/>
          <a:p>
            <a:pPr defTabSz="914400"/>
            <a:r>
              <a:rPr lang="en-US" sz="1000" b="1" dirty="0">
                <a:solidFill>
                  <a:srgbClr val="000000"/>
                </a:solidFill>
                <a:latin typeface="Arial"/>
              </a:rPr>
              <a:t>Wire handshake </a:t>
            </a:r>
          </a:p>
          <a:p>
            <a:pPr defTabSz="914400"/>
            <a:r>
              <a:rPr lang="en-US" sz="1000" b="1" dirty="0">
                <a:solidFill>
                  <a:srgbClr val="000000"/>
                </a:solidFill>
                <a:latin typeface="Arial"/>
              </a:rPr>
              <a:t>protocols</a:t>
            </a:r>
          </a:p>
        </p:txBody>
      </p:sp>
      <p:sp>
        <p:nvSpPr>
          <p:cNvPr id="21" name="TextBox 20">
            <a:extLst>
              <a:ext uri="{FF2B5EF4-FFF2-40B4-BE49-F238E27FC236}">
                <a16:creationId xmlns:a16="http://schemas.microsoft.com/office/drawing/2014/main" id="{F9793AE9-E4E6-42F0-A2EF-09BB3712BF58}"/>
              </a:ext>
            </a:extLst>
          </p:cNvPr>
          <p:cNvSpPr txBox="1"/>
          <p:nvPr/>
        </p:nvSpPr>
        <p:spPr>
          <a:xfrm>
            <a:off x="5293961" y="5420832"/>
            <a:ext cx="2557691" cy="553998"/>
          </a:xfrm>
          <a:prstGeom prst="rect">
            <a:avLst/>
          </a:prstGeom>
          <a:noFill/>
        </p:spPr>
        <p:txBody>
          <a:bodyPr wrap="square" rtlCol="0">
            <a:spAutoFit/>
          </a:bodyPr>
          <a:lstStyle/>
          <a:p>
            <a:pPr defTabSz="914400"/>
            <a:r>
              <a:rPr lang="en-US" sz="1000" b="1" dirty="0">
                <a:solidFill>
                  <a:srgbClr val="000000"/>
                </a:solidFill>
                <a:latin typeface="Arial"/>
              </a:rPr>
              <a:t>Memory protocols </a:t>
            </a:r>
          </a:p>
          <a:p>
            <a:pPr defTabSz="914400"/>
            <a:r>
              <a:rPr lang="en-US" sz="1000" b="1" dirty="0">
                <a:solidFill>
                  <a:srgbClr val="000000"/>
                </a:solidFill>
                <a:latin typeface="Arial"/>
              </a:rPr>
              <a:t>                    : RAM</a:t>
            </a:r>
          </a:p>
          <a:p>
            <a:pPr defTabSz="914400"/>
            <a:r>
              <a:rPr lang="en-US" sz="1000" b="1" dirty="0">
                <a:solidFill>
                  <a:srgbClr val="000000"/>
                </a:solidFill>
                <a:latin typeface="Arial"/>
              </a:rPr>
              <a:t>                    : FIFO</a:t>
            </a:r>
          </a:p>
        </p:txBody>
      </p:sp>
      <p:sp>
        <p:nvSpPr>
          <p:cNvPr id="22" name="Rectangle 21">
            <a:extLst>
              <a:ext uri="{FF2B5EF4-FFF2-40B4-BE49-F238E27FC236}">
                <a16:creationId xmlns:a16="http://schemas.microsoft.com/office/drawing/2014/main" id="{D7B16D7D-4A71-4F39-B07F-7F8FF58ABCF7}"/>
              </a:ext>
            </a:extLst>
          </p:cNvPr>
          <p:cNvSpPr/>
          <p:nvPr/>
        </p:nvSpPr>
        <p:spPr>
          <a:xfrm>
            <a:off x="5206328" y="3635333"/>
            <a:ext cx="1548952" cy="60109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FFFF"/>
              </a:solidFill>
              <a:latin typeface="Arial"/>
            </a:endParaRPr>
          </a:p>
        </p:txBody>
      </p:sp>
      <p:sp>
        <p:nvSpPr>
          <p:cNvPr id="23" name="Rectangle 22">
            <a:extLst>
              <a:ext uri="{FF2B5EF4-FFF2-40B4-BE49-F238E27FC236}">
                <a16:creationId xmlns:a16="http://schemas.microsoft.com/office/drawing/2014/main" id="{69F24458-D2E6-4000-A50A-44AD96A044F9}"/>
              </a:ext>
            </a:extLst>
          </p:cNvPr>
          <p:cNvSpPr/>
          <p:nvPr/>
        </p:nvSpPr>
        <p:spPr>
          <a:xfrm>
            <a:off x="5206328" y="5395084"/>
            <a:ext cx="1548952" cy="64640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FFFF"/>
              </a:solidFill>
              <a:latin typeface="Arial"/>
            </a:endParaRPr>
          </a:p>
        </p:txBody>
      </p:sp>
    </p:spTree>
    <p:extLst>
      <p:ext uri="{BB962C8B-B14F-4D97-AF65-F5344CB8AC3E}">
        <p14:creationId xmlns:p14="http://schemas.microsoft.com/office/powerpoint/2010/main" val="10261758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Native AXI Slave Lite Interface</a:t>
            </a:r>
          </a:p>
        </p:txBody>
      </p:sp>
      <p:sp>
        <p:nvSpPr>
          <p:cNvPr id="3" name="Content Placeholder 2"/>
          <p:cNvSpPr>
            <a:spLocks noGrp="1"/>
          </p:cNvSpPr>
          <p:nvPr>
            <p:ph idx="1"/>
          </p:nvPr>
        </p:nvSpPr>
        <p:spPr>
          <a:xfrm>
            <a:off x="590550" y="1210056"/>
            <a:ext cx="10515600" cy="4759404"/>
          </a:xfrm>
        </p:spPr>
        <p:txBody>
          <a:bodyPr/>
          <a:lstStyle/>
          <a:p>
            <a:r>
              <a:rPr lang="en-US" dirty="0"/>
              <a:t>Interface Mode: </a:t>
            </a:r>
            <a:r>
              <a:rPr lang="en-US" dirty="0" err="1"/>
              <a:t>s_axilite</a:t>
            </a:r>
            <a:endParaRPr lang="en-US" dirty="0"/>
          </a:p>
          <a:p>
            <a:pPr lvl="1"/>
            <a:r>
              <a:rPr lang="en-US" dirty="0"/>
              <a:t>Supported with INTERFACE directive</a:t>
            </a:r>
          </a:p>
          <a:p>
            <a:pPr lvl="1"/>
            <a:r>
              <a:rPr lang="en-US" dirty="0"/>
              <a:t>Multiple ports may be grouped into the same Slave Lite interface </a:t>
            </a:r>
          </a:p>
          <a:p>
            <a:pPr lvl="2"/>
            <a:r>
              <a:rPr lang="en-US" dirty="0"/>
              <a:t>All ports which use the same bundle name are grouped</a:t>
            </a:r>
          </a:p>
          <a:p>
            <a:r>
              <a:rPr lang="en-US" dirty="0"/>
              <a:t>Grouped Ports</a:t>
            </a:r>
          </a:p>
          <a:p>
            <a:pPr lvl="1"/>
            <a:r>
              <a:rPr lang="en-US" dirty="0"/>
              <a:t>Default mode is </a:t>
            </a:r>
            <a:r>
              <a:rPr lang="en-US" dirty="0" err="1"/>
              <a:t>ap_none</a:t>
            </a:r>
            <a:r>
              <a:rPr lang="en-US" dirty="0"/>
              <a:t> for input ports </a:t>
            </a:r>
          </a:p>
          <a:p>
            <a:pPr lvl="1"/>
            <a:r>
              <a:rPr lang="en-US" dirty="0"/>
              <a:t>Default mode is </a:t>
            </a:r>
            <a:r>
              <a:rPr lang="en-US" dirty="0" err="1"/>
              <a:t>ap_vld</a:t>
            </a:r>
            <a:r>
              <a:rPr lang="en-US" dirty="0"/>
              <a:t> for output ports</a:t>
            </a:r>
          </a:p>
          <a:p>
            <a:pPr lvl="1"/>
            <a:r>
              <a:rPr lang="en-US" dirty="0"/>
              <a:t>Default mode </a:t>
            </a:r>
            <a:r>
              <a:rPr lang="en-US" dirty="0" err="1"/>
              <a:t>ap_ctrl_hs</a:t>
            </a:r>
            <a:r>
              <a:rPr lang="en-US" dirty="0"/>
              <a:t> for function return</a:t>
            </a:r>
          </a:p>
          <a:p>
            <a:pPr lvl="1"/>
            <a:r>
              <a:rPr lang="en-US" dirty="0"/>
              <a:t>Default mode can be changed with additional INTERFACE </a:t>
            </a:r>
            <a:br>
              <a:rPr lang="en-US" dirty="0"/>
            </a:br>
            <a:r>
              <a:rPr lang="en-US" dirty="0"/>
              <a:t>directives</a:t>
            </a:r>
          </a:p>
          <a:p>
            <a:pPr lvl="1"/>
            <a:endParaRPr lang="en-US" dirty="0"/>
          </a:p>
          <a:p>
            <a:pPr lvl="1"/>
            <a:endParaRPr lang="en-US" dirty="0"/>
          </a:p>
          <a:p>
            <a:pPr lvl="1"/>
            <a:endParaRPr lang="en-US" dirty="0"/>
          </a:p>
          <a:p>
            <a:pPr lvl="1"/>
            <a:endParaRPr lang="en-US" dirty="0"/>
          </a:p>
          <a:p>
            <a:pPr marL="457200" lvl="1" indent="0">
              <a:buNone/>
            </a:pPr>
            <a:endParaRPr lang="en-US" dirty="0"/>
          </a:p>
          <a:p>
            <a:pPr lvl="1"/>
            <a:endParaRPr lang="en-US" dirty="0"/>
          </a:p>
          <a:p>
            <a:pPr lvl="1"/>
            <a:endParaRPr lang="en-US" dirty="0"/>
          </a:p>
          <a:p>
            <a:pPr marL="914400" lvl="2" indent="0">
              <a:buNone/>
            </a:pPr>
            <a:endParaRPr lang="en-US" dirty="0"/>
          </a:p>
          <a:p>
            <a:pPr lvl="1"/>
            <a:endParaRPr lang="en-US" dirty="0"/>
          </a:p>
          <a:p>
            <a:pPr marL="457200" lvl="1" indent="0">
              <a:buNone/>
            </a:pPr>
            <a:endParaRPr lang="en-US" dirty="0"/>
          </a:p>
          <a:p>
            <a:pPr lvl="1"/>
            <a:endParaRPr lang="en-US" dirty="0"/>
          </a:p>
        </p:txBody>
      </p:sp>
      <p:sp>
        <p:nvSpPr>
          <p:cNvPr id="4" name="Slide Number Placeholder 3"/>
          <p:cNvSpPr>
            <a:spLocks noGrp="1"/>
          </p:cNvSpPr>
          <p:nvPr>
            <p:ph type="sldNum" sz="quarter" idx="10"/>
          </p:nvPr>
        </p:nvSpPr>
        <p:spPr>
          <a:xfrm>
            <a:off x="579120" y="6325606"/>
            <a:ext cx="3154679" cy="365125"/>
          </a:xfrm>
        </p:spPr>
        <p:txBody>
          <a:bodyPr/>
          <a:lstStyle/>
          <a:p>
            <a:pPr>
              <a:defRPr/>
            </a:pPr>
            <a:r>
              <a:rPr lang="en-US" dirty="0"/>
              <a:t>Creating Processor System 24- </a:t>
            </a:r>
            <a:fld id="{99D29FBF-A473-46DA-BC14-675AC1C8F9A5}" type="slidenum">
              <a:rPr lang="en-US" smtClean="0"/>
              <a:pPr>
                <a:defRPr/>
              </a:pPr>
              <a:t>28</a:t>
            </a:fld>
            <a:endParaRPr lang="en-US" dirty="0"/>
          </a:p>
        </p:txBody>
      </p:sp>
      <p:sp>
        <p:nvSpPr>
          <p:cNvPr id="9" name="TextBox 8">
            <a:extLst>
              <a:ext uri="{FF2B5EF4-FFF2-40B4-BE49-F238E27FC236}">
                <a16:creationId xmlns:a16="http://schemas.microsoft.com/office/drawing/2014/main" id="{92AB1BB0-C78E-4BBF-BDF9-6609C61D4B3E}"/>
              </a:ext>
            </a:extLst>
          </p:cNvPr>
          <p:cNvSpPr txBox="1"/>
          <p:nvPr/>
        </p:nvSpPr>
        <p:spPr>
          <a:xfrm>
            <a:off x="2820272" y="4808705"/>
            <a:ext cx="4712952" cy="1338828"/>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defPPr>
              <a:defRPr lang="en-US"/>
            </a:defPPr>
            <a:lvl1pPr>
              <a:defRPr sz="1400" b="1">
                <a:solidFill>
                  <a:schemeClr val="dk1"/>
                </a:solidFill>
                <a:latin typeface="Courier New" pitchFamily="49" charset="0"/>
                <a:cs typeface="Courier New"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lvl="0" fontAlgn="base">
              <a:spcBef>
                <a:spcPct val="0"/>
              </a:spcBef>
              <a:spcAft>
                <a:spcPct val="0"/>
              </a:spcAft>
              <a:defRPr/>
            </a:pPr>
            <a:r>
              <a:rPr lang="en-US" sz="900" b="0" kern="0" dirty="0">
                <a:solidFill>
                  <a:srgbClr val="000000"/>
                </a:solidFill>
              </a:rPr>
              <a:t>void example(char *a, char *b, char *c)</a:t>
            </a:r>
          </a:p>
          <a:p>
            <a:pPr lvl="0" fontAlgn="base">
              <a:spcBef>
                <a:spcPct val="0"/>
              </a:spcBef>
              <a:spcAft>
                <a:spcPct val="0"/>
              </a:spcAft>
              <a:defRPr/>
            </a:pPr>
            <a:r>
              <a:rPr lang="en-US" sz="900" b="0" kern="0" dirty="0">
                <a:solidFill>
                  <a:srgbClr val="000000"/>
                </a:solidFill>
              </a:rPr>
              <a:t>{</a:t>
            </a:r>
          </a:p>
          <a:p>
            <a:pPr lvl="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s_axilite</a:t>
            </a:r>
            <a:r>
              <a:rPr lang="en-US" sz="900" b="0" kern="0" dirty="0">
                <a:solidFill>
                  <a:srgbClr val="000000"/>
                </a:solidFill>
              </a:rPr>
              <a:t> port=a bundle=BUS_A</a:t>
            </a:r>
          </a:p>
          <a:p>
            <a:pPr lvl="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s_axilite</a:t>
            </a:r>
            <a:r>
              <a:rPr lang="en-US" sz="900" b="0" kern="0" dirty="0">
                <a:solidFill>
                  <a:srgbClr val="000000"/>
                </a:solidFill>
              </a:rPr>
              <a:t> port=b bundle=BUS_A</a:t>
            </a:r>
          </a:p>
          <a:p>
            <a:pPr lvl="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s_axilite</a:t>
            </a:r>
            <a:r>
              <a:rPr lang="en-US" sz="900" b="0" kern="0" dirty="0">
                <a:solidFill>
                  <a:srgbClr val="000000"/>
                </a:solidFill>
              </a:rPr>
              <a:t> port=c bundle=OUT</a:t>
            </a:r>
          </a:p>
          <a:p>
            <a:pPr lvl="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s_axilite</a:t>
            </a:r>
            <a:r>
              <a:rPr lang="en-US" sz="900" b="0" kern="0" dirty="0">
                <a:solidFill>
                  <a:srgbClr val="000000"/>
                </a:solidFill>
              </a:rPr>
              <a:t> port=return bundle=BUS_A</a:t>
            </a:r>
          </a:p>
          <a:p>
            <a:pPr lvl="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ap_vld</a:t>
            </a:r>
            <a:r>
              <a:rPr lang="en-US" sz="900" b="0" kern="0" dirty="0">
                <a:solidFill>
                  <a:srgbClr val="000000"/>
                </a:solidFill>
              </a:rPr>
              <a:t> port=b</a:t>
            </a:r>
          </a:p>
          <a:p>
            <a:pPr lvl="0" fontAlgn="base">
              <a:spcBef>
                <a:spcPct val="0"/>
              </a:spcBef>
              <a:spcAft>
                <a:spcPct val="0"/>
              </a:spcAft>
              <a:defRPr/>
            </a:pPr>
            <a:r>
              <a:rPr lang="en-US" sz="900" b="0" kern="0" dirty="0">
                <a:solidFill>
                  <a:srgbClr val="000000"/>
                </a:solidFill>
              </a:rPr>
              <a:t>  *c += *a + *b;</a:t>
            </a:r>
          </a:p>
          <a:p>
            <a:pPr lvl="0" fontAlgn="base">
              <a:spcBef>
                <a:spcPct val="0"/>
              </a:spcBef>
              <a:spcAft>
                <a:spcPct val="0"/>
              </a:spcAft>
              <a:defRPr/>
            </a:pPr>
            <a:r>
              <a:rPr lang="en-US" sz="900" b="0" kern="0" dirty="0">
                <a:solidFill>
                  <a:srgbClr val="000000"/>
                </a:solidFill>
              </a:rPr>
              <a:t>}</a:t>
            </a:r>
          </a:p>
        </p:txBody>
      </p:sp>
      <p:pic>
        <p:nvPicPr>
          <p:cNvPr id="11" name="Picture 10">
            <a:extLst>
              <a:ext uri="{FF2B5EF4-FFF2-40B4-BE49-F238E27FC236}">
                <a16:creationId xmlns:a16="http://schemas.microsoft.com/office/drawing/2014/main" id="{2C52501B-1B2D-4D66-8FAA-D30A5E5943DD}"/>
              </a:ext>
            </a:extLst>
          </p:cNvPr>
          <p:cNvPicPr>
            <a:picLocks noChangeAspect="1"/>
          </p:cNvPicPr>
          <p:nvPr/>
        </p:nvPicPr>
        <p:blipFill>
          <a:blip r:embed="rId3"/>
          <a:stretch>
            <a:fillRect/>
          </a:stretch>
        </p:blipFill>
        <p:spPr>
          <a:xfrm>
            <a:off x="8598214" y="1678754"/>
            <a:ext cx="2507936" cy="4096702"/>
          </a:xfrm>
          <a:prstGeom prst="rect">
            <a:avLst/>
          </a:prstGeom>
        </p:spPr>
      </p:pic>
    </p:spTree>
    <p:extLst>
      <p:ext uri="{BB962C8B-B14F-4D97-AF65-F5344CB8AC3E}">
        <p14:creationId xmlns:p14="http://schemas.microsoft.com/office/powerpoint/2010/main" val="7047172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Native AXI Slave Lite Interface</a:t>
            </a:r>
          </a:p>
        </p:txBody>
      </p:sp>
      <p:sp>
        <p:nvSpPr>
          <p:cNvPr id="3" name="Content Placeholder 2"/>
          <p:cNvSpPr>
            <a:spLocks noGrp="1"/>
          </p:cNvSpPr>
          <p:nvPr>
            <p:ph idx="1"/>
          </p:nvPr>
        </p:nvSpPr>
        <p:spPr/>
        <p:txBody>
          <a:bodyPr/>
          <a:lstStyle/>
          <a:p>
            <a:r>
              <a:rPr lang="en-US" dirty="0"/>
              <a:t>Interface Mode: </a:t>
            </a:r>
            <a:r>
              <a:rPr lang="en-US" dirty="0" err="1"/>
              <a:t>s_axilite</a:t>
            </a:r>
            <a:endParaRPr lang="en-US" dirty="0"/>
          </a:p>
          <a:p>
            <a:pPr lvl="1"/>
            <a:r>
              <a:rPr lang="en-US" dirty="0"/>
              <a:t>Supported with INTERFACE directive</a:t>
            </a:r>
          </a:p>
          <a:p>
            <a:pPr lvl="1"/>
            <a:r>
              <a:rPr lang="en-US" dirty="0"/>
              <a:t>Multiple ports may be grouped into the same Slave Lite interface </a:t>
            </a:r>
          </a:p>
          <a:p>
            <a:pPr lvl="2"/>
            <a:r>
              <a:rPr lang="en-US" dirty="0"/>
              <a:t>All ports which use the same bundle name are grouped</a:t>
            </a:r>
          </a:p>
          <a:p>
            <a:r>
              <a:rPr lang="en-US" dirty="0"/>
              <a:t>Grouped Ports</a:t>
            </a:r>
          </a:p>
          <a:p>
            <a:pPr lvl="1"/>
            <a:r>
              <a:rPr lang="en-US" dirty="0"/>
              <a:t>Default mode is </a:t>
            </a:r>
            <a:r>
              <a:rPr lang="en-US" dirty="0" err="1"/>
              <a:t>ap_none</a:t>
            </a:r>
            <a:r>
              <a:rPr lang="en-US" dirty="0"/>
              <a:t> for input ports </a:t>
            </a:r>
          </a:p>
          <a:p>
            <a:pPr lvl="1"/>
            <a:r>
              <a:rPr lang="en-US" dirty="0"/>
              <a:t>Default mode is </a:t>
            </a:r>
            <a:r>
              <a:rPr lang="en-US" dirty="0" err="1"/>
              <a:t>ap_vld</a:t>
            </a:r>
            <a:r>
              <a:rPr lang="en-US" dirty="0"/>
              <a:t> for output ports</a:t>
            </a:r>
          </a:p>
          <a:p>
            <a:pPr lvl="1"/>
            <a:r>
              <a:rPr lang="en-US" dirty="0"/>
              <a:t>Default mode </a:t>
            </a:r>
            <a:r>
              <a:rPr lang="en-US" dirty="0" err="1"/>
              <a:t>ap_ctrl_hs</a:t>
            </a:r>
            <a:r>
              <a:rPr lang="en-US" dirty="0"/>
              <a:t> for function </a:t>
            </a:r>
            <a:r>
              <a:rPr lang="en-US" dirty="0">
                <a:highlight>
                  <a:srgbClr val="FFFF00"/>
                </a:highlight>
              </a:rPr>
              <a:t>return</a:t>
            </a:r>
          </a:p>
          <a:p>
            <a:pPr lvl="1"/>
            <a:r>
              <a:rPr lang="en-US" dirty="0"/>
              <a:t>Default mode can be changed with additional INTERFACE </a:t>
            </a:r>
            <a:br>
              <a:rPr lang="en-US" dirty="0"/>
            </a:br>
            <a:r>
              <a:rPr lang="en-US" dirty="0"/>
              <a:t>directives</a:t>
            </a:r>
          </a:p>
          <a:p>
            <a:pPr lvl="1"/>
            <a:endParaRPr lang="en-US" dirty="0"/>
          </a:p>
          <a:p>
            <a:pPr lvl="1"/>
            <a:endParaRPr lang="en-US" dirty="0"/>
          </a:p>
          <a:p>
            <a:pPr lvl="1"/>
            <a:endParaRPr lang="en-US" dirty="0"/>
          </a:p>
          <a:p>
            <a:pPr lvl="1"/>
            <a:endParaRPr lang="en-US" dirty="0"/>
          </a:p>
          <a:p>
            <a:pPr marL="457200" lvl="1" indent="0">
              <a:buNone/>
            </a:pPr>
            <a:endParaRPr lang="en-US" dirty="0"/>
          </a:p>
          <a:p>
            <a:pPr lvl="1"/>
            <a:endParaRPr lang="en-US" dirty="0"/>
          </a:p>
          <a:p>
            <a:pPr lvl="1"/>
            <a:endParaRPr lang="en-US" dirty="0"/>
          </a:p>
          <a:p>
            <a:pPr marL="914400" lvl="2" indent="0">
              <a:buNone/>
            </a:pPr>
            <a:endParaRPr lang="en-US" dirty="0"/>
          </a:p>
          <a:p>
            <a:pPr lvl="1"/>
            <a:endParaRPr lang="en-US" dirty="0"/>
          </a:p>
          <a:p>
            <a:pPr marL="457200" lvl="1" indent="0">
              <a:buNone/>
            </a:pPr>
            <a:endParaRPr lang="en-US" dirty="0"/>
          </a:p>
          <a:p>
            <a:pPr lvl="1"/>
            <a:endParaRPr lang="en-US" dirty="0"/>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29</a:t>
            </a:fld>
            <a:endParaRPr lang="en-US" dirty="0">
              <a:solidFill>
                <a:srgbClr val="0C0C0C">
                  <a:tint val="75000"/>
                </a:srgbClr>
              </a:solidFill>
              <a:latin typeface="Arial"/>
            </a:endParaRPr>
          </a:p>
        </p:txBody>
      </p:sp>
      <p:pic>
        <p:nvPicPr>
          <p:cNvPr id="5" name="Picture 4">
            <a:extLst>
              <a:ext uri="{FF2B5EF4-FFF2-40B4-BE49-F238E27FC236}">
                <a16:creationId xmlns:a16="http://schemas.microsoft.com/office/drawing/2014/main" id="{C05022B2-D9C5-45A0-A0D9-4C44021FB621}"/>
              </a:ext>
            </a:extLst>
          </p:cNvPr>
          <p:cNvPicPr>
            <a:picLocks noChangeAspect="1"/>
          </p:cNvPicPr>
          <p:nvPr/>
        </p:nvPicPr>
        <p:blipFill>
          <a:blip r:embed="rId3"/>
          <a:stretch>
            <a:fillRect/>
          </a:stretch>
        </p:blipFill>
        <p:spPr>
          <a:xfrm>
            <a:off x="12487689" y="1232784"/>
            <a:ext cx="2931042" cy="4542673"/>
          </a:xfrm>
          <a:prstGeom prst="rect">
            <a:avLst/>
          </a:prstGeom>
        </p:spPr>
      </p:pic>
      <p:sp>
        <p:nvSpPr>
          <p:cNvPr id="8" name="TextBox 7">
            <a:extLst>
              <a:ext uri="{FF2B5EF4-FFF2-40B4-BE49-F238E27FC236}">
                <a16:creationId xmlns:a16="http://schemas.microsoft.com/office/drawing/2014/main" id="{EED518F3-5190-48EB-AD59-F6040BF31EB7}"/>
              </a:ext>
            </a:extLst>
          </p:cNvPr>
          <p:cNvSpPr txBox="1"/>
          <p:nvPr/>
        </p:nvSpPr>
        <p:spPr>
          <a:xfrm>
            <a:off x="12557143" y="5974196"/>
            <a:ext cx="4112059" cy="1338828"/>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defPPr>
              <a:defRPr lang="en-US"/>
            </a:defPPr>
            <a:lvl1pPr>
              <a:defRPr sz="1400" b="1">
                <a:solidFill>
                  <a:schemeClr val="dk1"/>
                </a:solidFill>
                <a:latin typeface="Courier New" pitchFamily="49" charset="0"/>
                <a:cs typeface="Courier New"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defTabSz="914400" fontAlgn="base">
              <a:spcBef>
                <a:spcPct val="0"/>
              </a:spcBef>
              <a:spcAft>
                <a:spcPct val="0"/>
              </a:spcAft>
              <a:defRPr/>
            </a:pPr>
            <a:r>
              <a:rPr lang="en-US" sz="900" kern="0" dirty="0">
                <a:solidFill>
                  <a:srgbClr val="000000"/>
                </a:solidFill>
              </a:rPr>
              <a:t>void example(char *a, char *b, char *c)</a:t>
            </a:r>
          </a:p>
          <a:p>
            <a:pPr defTabSz="914400" fontAlgn="base">
              <a:spcBef>
                <a:spcPct val="0"/>
              </a:spcBef>
              <a:spcAft>
                <a:spcPct val="0"/>
              </a:spcAft>
              <a:defRPr/>
            </a:pPr>
            <a:r>
              <a:rPr lang="en-US" sz="900" kern="0" dirty="0">
                <a:solidFill>
                  <a:srgbClr val="000000"/>
                </a:solidFill>
              </a:rPr>
              <a:t>{</a:t>
            </a:r>
          </a:p>
          <a:p>
            <a:pPr defTabSz="914400" fontAlgn="base">
              <a:spcBef>
                <a:spcPct val="0"/>
              </a:spcBef>
              <a:spcAft>
                <a:spcPct val="0"/>
              </a:spcAft>
              <a:defRPr/>
            </a:pPr>
            <a:r>
              <a:rPr lang="en-US" sz="900" kern="0" dirty="0">
                <a:solidFill>
                  <a:srgbClr val="000000"/>
                </a:solidFill>
              </a:rPr>
              <a:t>#pragma HLS INTERFACE </a:t>
            </a:r>
            <a:r>
              <a:rPr lang="en-US" sz="900" kern="0" dirty="0" err="1">
                <a:solidFill>
                  <a:srgbClr val="000000"/>
                </a:solidFill>
              </a:rPr>
              <a:t>s_axilite</a:t>
            </a:r>
            <a:r>
              <a:rPr lang="en-US" sz="900" kern="0" dirty="0">
                <a:solidFill>
                  <a:srgbClr val="000000"/>
                </a:solidFill>
              </a:rPr>
              <a:t> port=return  bundle=BUS_A</a:t>
            </a:r>
          </a:p>
          <a:p>
            <a:pPr defTabSz="914400" fontAlgn="base">
              <a:spcBef>
                <a:spcPct val="0"/>
              </a:spcBef>
              <a:spcAft>
                <a:spcPct val="0"/>
              </a:spcAft>
              <a:defRPr/>
            </a:pPr>
            <a:r>
              <a:rPr lang="en-US" sz="900" kern="0" dirty="0">
                <a:solidFill>
                  <a:srgbClr val="000000"/>
                </a:solidFill>
              </a:rPr>
              <a:t>#pragma HLS INTERFACE </a:t>
            </a:r>
            <a:r>
              <a:rPr lang="en-US" sz="900" kern="0" dirty="0" err="1">
                <a:solidFill>
                  <a:srgbClr val="000000"/>
                </a:solidFill>
              </a:rPr>
              <a:t>s_axilite</a:t>
            </a:r>
            <a:r>
              <a:rPr lang="en-US" sz="900" kern="0" dirty="0">
                <a:solidFill>
                  <a:srgbClr val="000000"/>
                </a:solidFill>
              </a:rPr>
              <a:t> port=a       bundle=BUS_A</a:t>
            </a:r>
          </a:p>
          <a:p>
            <a:pPr defTabSz="914400" fontAlgn="base">
              <a:spcBef>
                <a:spcPct val="0"/>
              </a:spcBef>
              <a:spcAft>
                <a:spcPct val="0"/>
              </a:spcAft>
              <a:defRPr/>
            </a:pPr>
            <a:r>
              <a:rPr lang="en-US" sz="900" kern="0" dirty="0">
                <a:solidFill>
                  <a:srgbClr val="000000"/>
                </a:solidFill>
              </a:rPr>
              <a:t>#pragma HLS INTERFACE </a:t>
            </a:r>
            <a:r>
              <a:rPr lang="en-US" sz="900" kern="0" dirty="0" err="1">
                <a:solidFill>
                  <a:srgbClr val="000000"/>
                </a:solidFill>
              </a:rPr>
              <a:t>s_axilite</a:t>
            </a:r>
            <a:r>
              <a:rPr lang="en-US" sz="900" kern="0" dirty="0">
                <a:solidFill>
                  <a:srgbClr val="000000"/>
                </a:solidFill>
              </a:rPr>
              <a:t> port=b       bundle=BUS_A</a:t>
            </a:r>
          </a:p>
          <a:p>
            <a:pPr defTabSz="914400" fontAlgn="base">
              <a:spcBef>
                <a:spcPct val="0"/>
              </a:spcBef>
              <a:spcAft>
                <a:spcPct val="0"/>
              </a:spcAft>
              <a:defRPr/>
            </a:pPr>
            <a:r>
              <a:rPr lang="en-US" sz="900" kern="0" dirty="0">
                <a:solidFill>
                  <a:srgbClr val="000000"/>
                </a:solidFill>
              </a:rPr>
              <a:t>#pragma HLS INTERFACE </a:t>
            </a:r>
            <a:r>
              <a:rPr lang="en-US" sz="900" kern="0" dirty="0" err="1">
                <a:solidFill>
                  <a:srgbClr val="000000"/>
                </a:solidFill>
              </a:rPr>
              <a:t>s_axilite</a:t>
            </a:r>
            <a:r>
              <a:rPr lang="en-US" sz="900" kern="0" dirty="0">
                <a:solidFill>
                  <a:srgbClr val="000000"/>
                </a:solidFill>
              </a:rPr>
              <a:t> port=c       bundle=BUS_A</a:t>
            </a:r>
          </a:p>
          <a:p>
            <a:pPr defTabSz="914400" fontAlgn="base">
              <a:spcBef>
                <a:spcPct val="0"/>
              </a:spcBef>
              <a:spcAft>
                <a:spcPct val="0"/>
              </a:spcAft>
              <a:defRPr/>
            </a:pPr>
            <a:r>
              <a:rPr lang="en-US" sz="900" kern="0" dirty="0">
                <a:solidFill>
                  <a:srgbClr val="000000"/>
                </a:solidFill>
              </a:rPr>
              <a:t>#pragma HLS INTERFACE </a:t>
            </a:r>
            <a:r>
              <a:rPr lang="en-US" sz="900" kern="0" dirty="0" err="1">
                <a:solidFill>
                  <a:srgbClr val="000000"/>
                </a:solidFill>
              </a:rPr>
              <a:t>ap_hs</a:t>
            </a:r>
            <a:r>
              <a:rPr lang="en-US" sz="900" kern="0" dirty="0">
                <a:solidFill>
                  <a:srgbClr val="000000"/>
                </a:solidFill>
              </a:rPr>
              <a:t>     port=a</a:t>
            </a:r>
          </a:p>
          <a:p>
            <a:pPr defTabSz="914400" fontAlgn="base">
              <a:spcBef>
                <a:spcPct val="0"/>
              </a:spcBef>
              <a:spcAft>
                <a:spcPct val="0"/>
              </a:spcAft>
              <a:defRPr/>
            </a:pPr>
            <a:r>
              <a:rPr lang="en-US" sz="900" kern="0" dirty="0">
                <a:solidFill>
                  <a:srgbClr val="000000"/>
                </a:solidFill>
              </a:rPr>
              <a:t>#pragma HLS INTERFACE </a:t>
            </a:r>
            <a:r>
              <a:rPr lang="en-US" sz="900" kern="0" dirty="0" err="1">
                <a:solidFill>
                  <a:srgbClr val="000000"/>
                </a:solidFill>
              </a:rPr>
              <a:t>ap_vld</a:t>
            </a:r>
            <a:r>
              <a:rPr lang="en-US" sz="900" kern="0" dirty="0">
                <a:solidFill>
                  <a:srgbClr val="000000"/>
                </a:solidFill>
              </a:rPr>
              <a:t>    port=b</a:t>
            </a:r>
          </a:p>
          <a:p>
            <a:pPr defTabSz="914400" fontAlgn="base">
              <a:spcBef>
                <a:spcPct val="0"/>
              </a:spcBef>
              <a:spcAft>
                <a:spcPct val="0"/>
              </a:spcAft>
              <a:defRPr/>
            </a:pPr>
            <a:r>
              <a:rPr lang="en-US" sz="900" kern="0" dirty="0">
                <a:solidFill>
                  <a:srgbClr val="000000"/>
                </a:solidFill>
              </a:rPr>
              <a:t>#pragma HLS INTERFACE </a:t>
            </a:r>
            <a:r>
              <a:rPr lang="en-US" sz="900" kern="0" dirty="0" err="1">
                <a:solidFill>
                  <a:srgbClr val="000000"/>
                </a:solidFill>
              </a:rPr>
              <a:t>ap_none</a:t>
            </a:r>
            <a:r>
              <a:rPr lang="en-US" sz="900" kern="0" dirty="0">
                <a:solidFill>
                  <a:srgbClr val="000000"/>
                </a:solidFill>
              </a:rPr>
              <a:t>   port=c register</a:t>
            </a:r>
          </a:p>
        </p:txBody>
      </p:sp>
      <p:sp>
        <p:nvSpPr>
          <p:cNvPr id="9" name="TextBox 8">
            <a:extLst>
              <a:ext uri="{FF2B5EF4-FFF2-40B4-BE49-F238E27FC236}">
                <a16:creationId xmlns:a16="http://schemas.microsoft.com/office/drawing/2014/main" id="{92AB1BB0-C78E-4BBF-BDF9-6609C61D4B3E}"/>
              </a:ext>
            </a:extLst>
          </p:cNvPr>
          <p:cNvSpPr txBox="1"/>
          <p:nvPr/>
        </p:nvSpPr>
        <p:spPr>
          <a:xfrm>
            <a:off x="2812652" y="4725546"/>
            <a:ext cx="4712952" cy="1338828"/>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defPPr>
              <a:defRPr lang="en-US"/>
            </a:defPPr>
            <a:lvl1pPr>
              <a:defRPr sz="1400" b="1">
                <a:solidFill>
                  <a:schemeClr val="dk1"/>
                </a:solidFill>
                <a:latin typeface="Courier New" pitchFamily="49" charset="0"/>
                <a:cs typeface="Courier New"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defTabSz="914400" fontAlgn="base">
              <a:spcBef>
                <a:spcPct val="0"/>
              </a:spcBef>
              <a:spcAft>
                <a:spcPct val="0"/>
              </a:spcAft>
              <a:defRPr/>
            </a:pPr>
            <a:r>
              <a:rPr lang="en-US" sz="900" b="0" kern="0" dirty="0">
                <a:solidFill>
                  <a:srgbClr val="000000"/>
                </a:solidFill>
              </a:rPr>
              <a:t>void example(char *a, char *b, char *c)</a:t>
            </a:r>
          </a:p>
          <a:p>
            <a:pPr defTabSz="914400" fontAlgn="base">
              <a:spcBef>
                <a:spcPct val="0"/>
              </a:spcBef>
              <a:spcAft>
                <a:spcPct val="0"/>
              </a:spcAft>
              <a:defRPr/>
            </a:pPr>
            <a:r>
              <a:rPr lang="en-US" sz="900" b="0" kern="0" dirty="0">
                <a:solidFill>
                  <a:srgbClr val="000000"/>
                </a:solidFill>
              </a:rPr>
              <a:t>{</a:t>
            </a:r>
          </a:p>
          <a:p>
            <a:pPr defTabSz="91440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s_axilite</a:t>
            </a:r>
            <a:r>
              <a:rPr lang="en-US" sz="900" b="0" kern="0" dirty="0">
                <a:solidFill>
                  <a:srgbClr val="000000"/>
                </a:solidFill>
              </a:rPr>
              <a:t> port=a bundle=BUS_A</a:t>
            </a:r>
          </a:p>
          <a:p>
            <a:pPr defTabSz="91440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s_axilite</a:t>
            </a:r>
            <a:r>
              <a:rPr lang="en-US" sz="900" b="0" kern="0" dirty="0">
                <a:solidFill>
                  <a:srgbClr val="000000"/>
                </a:solidFill>
              </a:rPr>
              <a:t> port=b bundle=BUS_A</a:t>
            </a:r>
          </a:p>
          <a:p>
            <a:pPr defTabSz="91440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s_axilite</a:t>
            </a:r>
            <a:r>
              <a:rPr lang="en-US" sz="900" b="0" kern="0" dirty="0">
                <a:solidFill>
                  <a:srgbClr val="000000"/>
                </a:solidFill>
              </a:rPr>
              <a:t> port=c bundle=OUT</a:t>
            </a:r>
          </a:p>
          <a:p>
            <a:pPr defTabSz="91440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s_axilite</a:t>
            </a:r>
            <a:r>
              <a:rPr lang="en-US" sz="900" b="0" kern="0" dirty="0">
                <a:solidFill>
                  <a:srgbClr val="000000"/>
                </a:solidFill>
              </a:rPr>
              <a:t> port=return bundle=BUS_A</a:t>
            </a:r>
          </a:p>
          <a:p>
            <a:pPr defTabSz="914400" fontAlgn="base">
              <a:spcBef>
                <a:spcPct val="0"/>
              </a:spcBef>
              <a:spcAft>
                <a:spcPct val="0"/>
              </a:spcAft>
              <a:defRPr/>
            </a:pPr>
            <a:r>
              <a:rPr lang="en-US" sz="900" b="0" kern="0" dirty="0">
                <a:solidFill>
                  <a:srgbClr val="000000"/>
                </a:solidFill>
              </a:rPr>
              <a:t>#pragma HLS INTERFACE mode=</a:t>
            </a:r>
            <a:r>
              <a:rPr lang="en-US" sz="900" b="0" kern="0" dirty="0" err="1">
                <a:solidFill>
                  <a:srgbClr val="000000"/>
                </a:solidFill>
              </a:rPr>
              <a:t>ap_vld</a:t>
            </a:r>
            <a:r>
              <a:rPr lang="en-US" sz="900" b="0" kern="0" dirty="0">
                <a:solidFill>
                  <a:srgbClr val="000000"/>
                </a:solidFill>
              </a:rPr>
              <a:t> port=b</a:t>
            </a:r>
          </a:p>
          <a:p>
            <a:pPr defTabSz="914400" fontAlgn="base">
              <a:spcBef>
                <a:spcPct val="0"/>
              </a:spcBef>
              <a:spcAft>
                <a:spcPct val="0"/>
              </a:spcAft>
              <a:defRPr/>
            </a:pPr>
            <a:r>
              <a:rPr lang="en-US" sz="900" b="0" kern="0" dirty="0">
                <a:solidFill>
                  <a:srgbClr val="000000"/>
                </a:solidFill>
              </a:rPr>
              <a:t>  *c += *a + *b;</a:t>
            </a:r>
          </a:p>
          <a:p>
            <a:pPr defTabSz="914400" fontAlgn="base">
              <a:spcBef>
                <a:spcPct val="0"/>
              </a:spcBef>
              <a:spcAft>
                <a:spcPct val="0"/>
              </a:spcAft>
              <a:defRPr/>
            </a:pPr>
            <a:r>
              <a:rPr lang="en-US" sz="900" b="0" kern="0" dirty="0">
                <a:solidFill>
                  <a:srgbClr val="000000"/>
                </a:solidFill>
              </a:rPr>
              <a:t>}</a:t>
            </a:r>
          </a:p>
        </p:txBody>
      </p:sp>
      <p:pic>
        <p:nvPicPr>
          <p:cNvPr id="11" name="Picture 10">
            <a:extLst>
              <a:ext uri="{FF2B5EF4-FFF2-40B4-BE49-F238E27FC236}">
                <a16:creationId xmlns:a16="http://schemas.microsoft.com/office/drawing/2014/main" id="{2C52501B-1B2D-4D66-8FAA-D30A5E5943DD}"/>
              </a:ext>
            </a:extLst>
          </p:cNvPr>
          <p:cNvPicPr>
            <a:picLocks noChangeAspect="1"/>
          </p:cNvPicPr>
          <p:nvPr/>
        </p:nvPicPr>
        <p:blipFill>
          <a:blip r:embed="rId4"/>
          <a:stretch>
            <a:fillRect/>
          </a:stretch>
        </p:blipFill>
        <p:spPr>
          <a:xfrm>
            <a:off x="8598214" y="1678754"/>
            <a:ext cx="2507936" cy="4096702"/>
          </a:xfrm>
          <a:prstGeom prst="rect">
            <a:avLst/>
          </a:prstGeom>
        </p:spPr>
      </p:pic>
    </p:spTree>
    <p:extLst>
      <p:ext uri="{BB962C8B-B14F-4D97-AF65-F5344CB8AC3E}">
        <p14:creationId xmlns:p14="http://schemas.microsoft.com/office/powerpoint/2010/main" val="645503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FE41F-E68C-4D90-A4F9-A3D5E1BB69F4}"/>
              </a:ext>
            </a:extLst>
          </p:cNvPr>
          <p:cNvSpPr>
            <a:spLocks noGrp="1"/>
          </p:cNvSpPr>
          <p:nvPr>
            <p:ph type="title"/>
          </p:nvPr>
        </p:nvSpPr>
        <p:spPr/>
        <p:txBody>
          <a:bodyPr/>
          <a:lstStyle/>
          <a:p>
            <a:r>
              <a:rPr lang="en-US" altLang="zh-CN" dirty="0"/>
              <a:t>Outline</a:t>
            </a:r>
            <a:endParaRPr lang="zh-CN" altLang="en-US" dirty="0"/>
          </a:p>
        </p:txBody>
      </p:sp>
      <p:sp>
        <p:nvSpPr>
          <p:cNvPr id="3" name="Content Placeholder 2">
            <a:extLst>
              <a:ext uri="{FF2B5EF4-FFF2-40B4-BE49-F238E27FC236}">
                <a16:creationId xmlns:a16="http://schemas.microsoft.com/office/drawing/2014/main" id="{9FDF7C92-B070-4362-A7B9-30B33652493E}"/>
              </a:ext>
            </a:extLst>
          </p:cNvPr>
          <p:cNvSpPr>
            <a:spLocks noGrp="1"/>
          </p:cNvSpPr>
          <p:nvPr>
            <p:ph idx="1"/>
          </p:nvPr>
        </p:nvSpPr>
        <p:spPr/>
        <p:txBody>
          <a:bodyPr/>
          <a:lstStyle/>
          <a:p>
            <a:r>
              <a:rPr lang="en-US" altLang="zh-CN" i="1" dirty="0"/>
              <a:t>Embedded System Design in Zynq using IP Integrator </a:t>
            </a:r>
          </a:p>
          <a:p>
            <a:r>
              <a:rPr lang="en-US" altLang="zh-CN" dirty="0"/>
              <a:t>Creating IP-XACT Hardware Accelerator</a:t>
            </a:r>
          </a:p>
          <a:p>
            <a:r>
              <a:rPr lang="en-US" altLang="zh-CN" dirty="0"/>
              <a:t>Integrating the IP-XACT Hardware Accelerator in AXI System</a:t>
            </a:r>
          </a:p>
          <a:p>
            <a:r>
              <a:rPr lang="en-US" altLang="zh-CN" dirty="0"/>
              <a:t>Summary</a:t>
            </a:r>
            <a:endParaRPr lang="zh-CN" altLang="en-US" dirty="0"/>
          </a:p>
        </p:txBody>
      </p:sp>
      <p:sp>
        <p:nvSpPr>
          <p:cNvPr id="4" name="Slide Number Placeholder 4">
            <a:extLst>
              <a:ext uri="{FF2B5EF4-FFF2-40B4-BE49-F238E27FC236}">
                <a16:creationId xmlns:a16="http://schemas.microsoft.com/office/drawing/2014/main" id="{6A946CEA-BE05-4A46-91B9-4C029FD3DDF0}"/>
              </a:ext>
            </a:extLst>
          </p:cNvPr>
          <p:cNvSpPr>
            <a:spLocks noGrp="1"/>
          </p:cNvSpPr>
          <p:nvPr>
            <p:ph type="sldNum" sz="quarter" idx="10"/>
          </p:nvPr>
        </p:nvSpPr>
        <p:spPr>
          <a:xfrm>
            <a:off x="579120" y="6325606"/>
            <a:ext cx="2823753" cy="365125"/>
          </a:xfrm>
        </p:spPr>
        <p:txBody>
          <a:bodyPr/>
          <a:lstStyle/>
          <a:p>
            <a:pPr>
              <a:defRPr/>
            </a:pPr>
            <a:r>
              <a:rPr lang="en-US" dirty="0"/>
              <a:t>Creating Processor System 24- </a:t>
            </a:r>
            <a:fld id="{99D29FBF-A473-46DA-BC14-675AC1C8F9A5}" type="slidenum">
              <a:rPr lang="en-US" smtClean="0"/>
              <a:pPr>
                <a:defRPr/>
              </a:pPr>
              <a:t>3</a:t>
            </a:fld>
            <a:endParaRPr lang="en-US" dirty="0"/>
          </a:p>
        </p:txBody>
      </p:sp>
    </p:spTree>
    <p:extLst>
      <p:ext uri="{BB962C8B-B14F-4D97-AF65-F5344CB8AC3E}">
        <p14:creationId xmlns:p14="http://schemas.microsoft.com/office/powerpoint/2010/main" val="2787713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Controllable Register Maps in AXI4 Lite</a:t>
            </a:r>
          </a:p>
        </p:txBody>
      </p:sp>
      <p:sp>
        <p:nvSpPr>
          <p:cNvPr id="3" name="Content Placeholder 2"/>
          <p:cNvSpPr>
            <a:spLocks noGrp="1"/>
          </p:cNvSpPr>
          <p:nvPr>
            <p:ph idx="1"/>
          </p:nvPr>
        </p:nvSpPr>
        <p:spPr/>
        <p:txBody>
          <a:bodyPr/>
          <a:lstStyle/>
          <a:p>
            <a:r>
              <a:rPr lang="en-US" dirty="0"/>
              <a:t>Assigning offset to array (RAM) interfaces</a:t>
            </a:r>
          </a:p>
          <a:p>
            <a:pPr lvl="1"/>
            <a:r>
              <a:rPr lang="en-US" dirty="0"/>
              <a:t>Specified value is offset to base of array</a:t>
            </a:r>
          </a:p>
          <a:p>
            <a:pPr lvl="1"/>
            <a:r>
              <a:rPr lang="en-US" dirty="0"/>
              <a:t>Array’s address space is always contiguous and linear</a:t>
            </a:r>
          </a:p>
          <a:p>
            <a:pPr lvl="1"/>
            <a:endParaRPr lang="en-US" dirty="0"/>
          </a:p>
          <a:p>
            <a:pPr lvl="1"/>
            <a:endParaRPr lang="en-US" dirty="0"/>
          </a:p>
          <a:p>
            <a:pPr lvl="1"/>
            <a:endParaRPr lang="en-US" dirty="0"/>
          </a:p>
          <a:p>
            <a:pPr lvl="1"/>
            <a:endParaRPr lang="en-US" dirty="0"/>
          </a:p>
          <a:p>
            <a:r>
              <a:rPr lang="en-US" dirty="0"/>
              <a:t>C Driver Files include offset information</a:t>
            </a:r>
          </a:p>
          <a:p>
            <a:pPr lvl="1"/>
            <a:r>
              <a:rPr lang="en-US" dirty="0"/>
              <a:t>In generated driver file xhls_sig_gen_bram2axis.h</a:t>
            </a:r>
          </a:p>
          <a:p>
            <a:pPr lvl="1"/>
            <a:endParaRPr lang="en-US" dirty="0"/>
          </a:p>
        </p:txBody>
      </p:sp>
      <p:sp>
        <p:nvSpPr>
          <p:cNvPr id="4" name="Slide Number Placeholder 3"/>
          <p:cNvSpPr>
            <a:spLocks noGrp="1"/>
          </p:cNvSpPr>
          <p:nvPr>
            <p:ph type="sldNum" sz="quarter" idx="10"/>
          </p:nvPr>
        </p:nvSpPr>
        <p:spPr>
          <a:xfrm>
            <a:off x="579120" y="6325606"/>
            <a:ext cx="4244339" cy="365125"/>
          </a:xfrm>
        </p:spPr>
        <p:txBody>
          <a:bodyPr/>
          <a:lstStyle/>
          <a:p>
            <a:pPr>
              <a:defRPr/>
            </a:pPr>
            <a:r>
              <a:rPr lang="en-US" dirty="0"/>
              <a:t>Creating Processor System 24- </a:t>
            </a:r>
            <a:fld id="{99D29FBF-A473-46DA-BC14-675AC1C8F9A5}" type="slidenum">
              <a:rPr lang="en-US" smtClean="0"/>
              <a:pPr>
                <a:defRPr/>
              </a:pPr>
              <a:t>30</a:t>
            </a:fld>
            <a:endParaRPr lang="en-US" dirty="0"/>
          </a:p>
        </p:txBody>
      </p:sp>
      <p:sp>
        <p:nvSpPr>
          <p:cNvPr id="10" name="TextBox 9">
            <a:extLst>
              <a:ext uri="{FF2B5EF4-FFF2-40B4-BE49-F238E27FC236}">
                <a16:creationId xmlns:a16="http://schemas.microsoft.com/office/drawing/2014/main" id="{0E6AB79A-6C00-4F2C-867B-1C43D06E31B4}"/>
              </a:ext>
            </a:extLst>
          </p:cNvPr>
          <p:cNvSpPr txBox="1"/>
          <p:nvPr/>
        </p:nvSpPr>
        <p:spPr bwMode="auto">
          <a:xfrm>
            <a:off x="1161663" y="2817294"/>
            <a:ext cx="9296921" cy="1223412"/>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defPPr>
              <a:defRPr lang="en-US"/>
            </a:defPPr>
            <a:lvl1pPr>
              <a:defRPr sz="1050" b="1">
                <a:solidFill>
                  <a:schemeClr val="dk1"/>
                </a:solidFill>
                <a:latin typeface="Courier New" pitchFamily="49" charset="0"/>
                <a:cs typeface="Courier New"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defTabSz="914400" fontAlgn="base">
              <a:spcBef>
                <a:spcPct val="0"/>
              </a:spcBef>
              <a:spcAft>
                <a:spcPct val="0"/>
              </a:spcAft>
              <a:defRPr/>
            </a:pPr>
            <a:r>
              <a:rPr lang="en-US" kern="0" dirty="0">
                <a:solidFill>
                  <a:srgbClr val="000000"/>
                </a:solidFill>
              </a:rPr>
              <a:t>void hls_sig_gen_bram2axis(</a:t>
            </a:r>
            <a:r>
              <a:rPr lang="en-US" kern="0" dirty="0" err="1">
                <a:solidFill>
                  <a:srgbClr val="000000"/>
                </a:solidFill>
              </a:rPr>
              <a:t>hls</a:t>
            </a:r>
            <a:r>
              <a:rPr lang="en-US" kern="0" dirty="0">
                <a:solidFill>
                  <a:srgbClr val="000000"/>
                </a:solidFill>
              </a:rPr>
              <a:t>::stream&lt;</a:t>
            </a:r>
            <a:r>
              <a:rPr lang="en-US" kern="0" dirty="0" err="1">
                <a:solidFill>
                  <a:srgbClr val="000000"/>
                </a:solidFill>
              </a:rPr>
              <a:t>axis_last_t</a:t>
            </a:r>
            <a:r>
              <a:rPr lang="en-US" kern="0" dirty="0">
                <a:solidFill>
                  <a:srgbClr val="000000"/>
                </a:solidFill>
              </a:rPr>
              <a:t>&lt;</a:t>
            </a:r>
            <a:r>
              <a:rPr lang="en-US" kern="0" dirty="0" err="1">
                <a:solidFill>
                  <a:srgbClr val="000000"/>
                </a:solidFill>
              </a:rPr>
              <a:t>data_t</a:t>
            </a:r>
            <a:r>
              <a:rPr lang="en-US" kern="0" dirty="0">
                <a:solidFill>
                  <a:srgbClr val="000000"/>
                </a:solidFill>
              </a:rPr>
              <a:t>&gt; &gt;&amp; </a:t>
            </a:r>
            <a:r>
              <a:rPr lang="en-US" kern="0" dirty="0" err="1">
                <a:solidFill>
                  <a:srgbClr val="000000"/>
                </a:solidFill>
              </a:rPr>
              <a:t>dout</a:t>
            </a:r>
            <a:r>
              <a:rPr lang="en-US" kern="0" dirty="0">
                <a:solidFill>
                  <a:srgbClr val="000000"/>
                </a:solidFill>
              </a:rPr>
              <a:t>,</a:t>
            </a:r>
          </a:p>
          <a:p>
            <a:pPr defTabSz="914400" fontAlgn="base">
              <a:spcBef>
                <a:spcPct val="0"/>
              </a:spcBef>
              <a:spcAft>
                <a:spcPct val="0"/>
              </a:spcAft>
              <a:defRPr/>
            </a:pPr>
            <a:r>
              <a:rPr lang="en-US" kern="0" dirty="0">
                <a:solidFill>
                  <a:srgbClr val="000000"/>
                </a:solidFill>
              </a:rPr>
              <a:t>                           </a:t>
            </a:r>
            <a:r>
              <a:rPr lang="en-US" kern="0" dirty="0" err="1">
                <a:solidFill>
                  <a:srgbClr val="000000"/>
                </a:solidFill>
              </a:rPr>
              <a:t>data_t</a:t>
            </a:r>
            <a:r>
              <a:rPr lang="en-US" kern="0" dirty="0">
                <a:solidFill>
                  <a:srgbClr val="000000"/>
                </a:solidFill>
              </a:rPr>
              <a:t> </a:t>
            </a:r>
            <a:r>
              <a:rPr lang="en-US" kern="0" dirty="0" err="1">
                <a:solidFill>
                  <a:srgbClr val="000000"/>
                </a:solidFill>
              </a:rPr>
              <a:t>sig_buf</a:t>
            </a:r>
            <a:r>
              <a:rPr lang="en-US" kern="0" dirty="0">
                <a:solidFill>
                  <a:srgbClr val="000000"/>
                </a:solidFill>
              </a:rPr>
              <a:t>[MAX_SIG_PERIOD], short </a:t>
            </a:r>
            <a:r>
              <a:rPr lang="en-US" kern="0" dirty="0" err="1">
                <a:solidFill>
                  <a:srgbClr val="000000"/>
                </a:solidFill>
              </a:rPr>
              <a:t>sig_period</a:t>
            </a:r>
            <a:r>
              <a:rPr lang="en-US" kern="0" dirty="0">
                <a:solidFill>
                  <a:srgbClr val="000000"/>
                </a:solidFill>
              </a:rPr>
              <a:t>)</a:t>
            </a:r>
          </a:p>
          <a:p>
            <a:pPr defTabSz="914400" fontAlgn="base">
              <a:spcBef>
                <a:spcPct val="0"/>
              </a:spcBef>
              <a:spcAft>
                <a:spcPct val="0"/>
              </a:spcAft>
              <a:defRPr/>
            </a:pPr>
            <a:r>
              <a:rPr lang="en-US" kern="0" dirty="0">
                <a:solidFill>
                  <a:srgbClr val="000000"/>
                </a:solidFill>
              </a:rPr>
              <a:t>{</a:t>
            </a:r>
          </a:p>
          <a:p>
            <a:pPr defTabSz="914400" fontAlgn="base">
              <a:spcBef>
                <a:spcPct val="0"/>
              </a:spcBef>
              <a:spcAft>
                <a:spcPct val="0"/>
              </a:spcAft>
              <a:defRPr/>
            </a:pPr>
            <a:r>
              <a:rPr lang="en-US" kern="0" dirty="0">
                <a:solidFill>
                  <a:srgbClr val="000000"/>
                </a:solidFill>
              </a:rPr>
              <a:t>#pragma HLS INTERFACE port=return     mode=</a:t>
            </a:r>
            <a:r>
              <a:rPr lang="en-US" kern="0" dirty="0" err="1">
                <a:solidFill>
                  <a:srgbClr val="000000"/>
                </a:solidFill>
              </a:rPr>
              <a:t>s_axilite</a:t>
            </a:r>
            <a:r>
              <a:rPr lang="en-US" kern="0" dirty="0">
                <a:solidFill>
                  <a:srgbClr val="000000"/>
                </a:solidFill>
              </a:rPr>
              <a:t> bundle=ctrl</a:t>
            </a:r>
          </a:p>
          <a:p>
            <a:pPr defTabSz="914400" fontAlgn="base">
              <a:spcBef>
                <a:spcPct val="0"/>
              </a:spcBef>
              <a:spcAft>
                <a:spcPct val="0"/>
              </a:spcAft>
              <a:defRPr/>
            </a:pPr>
            <a:r>
              <a:rPr lang="en-US" kern="0" dirty="0">
                <a:solidFill>
                  <a:srgbClr val="000000"/>
                </a:solidFill>
              </a:rPr>
              <a:t>#pragma HLS INTERFACE port=</a:t>
            </a:r>
            <a:r>
              <a:rPr lang="en-US" kern="0" dirty="0" err="1">
                <a:solidFill>
                  <a:srgbClr val="000000"/>
                </a:solidFill>
              </a:rPr>
              <a:t>sig_buf</a:t>
            </a:r>
            <a:r>
              <a:rPr lang="en-US" kern="0" dirty="0">
                <a:solidFill>
                  <a:srgbClr val="000000"/>
                </a:solidFill>
              </a:rPr>
              <a:t>    mode=</a:t>
            </a:r>
            <a:r>
              <a:rPr lang="en-US" kern="0" dirty="0" err="1">
                <a:solidFill>
                  <a:srgbClr val="000000"/>
                </a:solidFill>
              </a:rPr>
              <a:t>s_axilite</a:t>
            </a:r>
            <a:r>
              <a:rPr lang="en-US" kern="0" dirty="0">
                <a:solidFill>
                  <a:srgbClr val="000000"/>
                </a:solidFill>
              </a:rPr>
              <a:t> bundle=ctrl offset=0x1000</a:t>
            </a:r>
          </a:p>
          <a:p>
            <a:pPr defTabSz="914400" fontAlgn="base">
              <a:spcBef>
                <a:spcPct val="0"/>
              </a:spcBef>
              <a:spcAft>
                <a:spcPct val="0"/>
              </a:spcAft>
              <a:defRPr/>
            </a:pPr>
            <a:r>
              <a:rPr lang="en-US" kern="0" dirty="0">
                <a:solidFill>
                  <a:srgbClr val="000000"/>
                </a:solidFill>
              </a:rPr>
              <a:t>#pragma HLS INTERFACE port=</a:t>
            </a:r>
            <a:r>
              <a:rPr lang="en-US" kern="0" dirty="0" err="1">
                <a:solidFill>
                  <a:srgbClr val="000000"/>
                </a:solidFill>
              </a:rPr>
              <a:t>sig_period</a:t>
            </a:r>
            <a:r>
              <a:rPr lang="en-US" kern="0" dirty="0">
                <a:solidFill>
                  <a:srgbClr val="000000"/>
                </a:solidFill>
              </a:rPr>
              <a:t> mode=</a:t>
            </a:r>
            <a:r>
              <a:rPr lang="en-US" kern="0" dirty="0" err="1">
                <a:solidFill>
                  <a:srgbClr val="000000"/>
                </a:solidFill>
              </a:rPr>
              <a:t>s_axilite</a:t>
            </a:r>
            <a:r>
              <a:rPr lang="en-US" kern="0" dirty="0">
                <a:solidFill>
                  <a:srgbClr val="000000"/>
                </a:solidFill>
              </a:rPr>
              <a:t> bundle=ctrl offset=0x0400</a:t>
            </a:r>
          </a:p>
          <a:p>
            <a:pPr defTabSz="914400" fontAlgn="base">
              <a:spcBef>
                <a:spcPct val="0"/>
              </a:spcBef>
              <a:spcAft>
                <a:spcPct val="0"/>
              </a:spcAft>
              <a:defRPr/>
            </a:pPr>
            <a:endParaRPr lang="en-US" kern="0" dirty="0" err="1">
              <a:solidFill>
                <a:srgbClr val="000000"/>
              </a:solidFill>
            </a:endParaRPr>
          </a:p>
        </p:txBody>
      </p:sp>
      <p:sp>
        <p:nvSpPr>
          <p:cNvPr id="11" name="Rectangle 10">
            <a:extLst>
              <a:ext uri="{FF2B5EF4-FFF2-40B4-BE49-F238E27FC236}">
                <a16:creationId xmlns:a16="http://schemas.microsoft.com/office/drawing/2014/main" id="{14B5304A-E039-4529-BC98-AF6D0107E04B}"/>
              </a:ext>
            </a:extLst>
          </p:cNvPr>
          <p:cNvSpPr/>
          <p:nvPr/>
        </p:nvSpPr>
        <p:spPr bwMode="auto">
          <a:xfrm>
            <a:off x="6372513" y="3507561"/>
            <a:ext cx="1139258" cy="335181"/>
          </a:xfrm>
          <a:prstGeom prst="rect">
            <a:avLst/>
          </a:prstGeom>
          <a:no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
        <p:nvSpPr>
          <p:cNvPr id="12" name="TextBox 11">
            <a:extLst>
              <a:ext uri="{FF2B5EF4-FFF2-40B4-BE49-F238E27FC236}">
                <a16:creationId xmlns:a16="http://schemas.microsoft.com/office/drawing/2014/main" id="{FD9D3013-32A9-4204-9287-52CA25A1EF95}"/>
              </a:ext>
            </a:extLst>
          </p:cNvPr>
          <p:cNvSpPr txBox="1"/>
          <p:nvPr/>
        </p:nvSpPr>
        <p:spPr bwMode="auto">
          <a:xfrm>
            <a:off x="1161663" y="5091764"/>
            <a:ext cx="9347477" cy="1061829"/>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defPPr>
              <a:defRPr lang="en-US"/>
            </a:defPPr>
            <a:lvl1pPr>
              <a:defRPr sz="1050" b="1">
                <a:solidFill>
                  <a:schemeClr val="dk1"/>
                </a:solidFill>
                <a:latin typeface="Courier New" pitchFamily="49" charset="0"/>
                <a:cs typeface="Courier New"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defTabSz="914400" fontAlgn="base">
              <a:spcBef>
                <a:spcPct val="0"/>
              </a:spcBef>
              <a:spcAft>
                <a:spcPct val="0"/>
              </a:spcAft>
              <a:defRPr/>
            </a:pPr>
            <a:r>
              <a:rPr lang="en-US" kern="0" dirty="0">
                <a:solidFill>
                  <a:srgbClr val="000000"/>
                </a:solidFill>
              </a:rPr>
              <a:t>...</a:t>
            </a:r>
          </a:p>
          <a:p>
            <a:pPr defTabSz="914400" fontAlgn="base">
              <a:spcBef>
                <a:spcPct val="0"/>
              </a:spcBef>
              <a:spcAft>
                <a:spcPct val="0"/>
              </a:spcAft>
              <a:defRPr/>
            </a:pPr>
            <a:r>
              <a:rPr lang="en-US" kern="0" dirty="0">
                <a:solidFill>
                  <a:srgbClr val="000000"/>
                </a:solidFill>
              </a:rPr>
              <a:t>#define XHLS_SIG_GEN_BRAM2AXIS_CTRL_ADDR_SIG_PERIOD_DATA 0x0400</a:t>
            </a:r>
          </a:p>
          <a:p>
            <a:pPr defTabSz="914400" fontAlgn="base">
              <a:spcBef>
                <a:spcPct val="0"/>
              </a:spcBef>
              <a:spcAft>
                <a:spcPct val="0"/>
              </a:spcAft>
              <a:defRPr/>
            </a:pPr>
            <a:r>
              <a:rPr lang="en-US" kern="0" dirty="0">
                <a:solidFill>
                  <a:srgbClr val="000000"/>
                </a:solidFill>
              </a:rPr>
              <a:t>...</a:t>
            </a:r>
          </a:p>
          <a:p>
            <a:pPr defTabSz="914400" fontAlgn="base">
              <a:spcBef>
                <a:spcPct val="0"/>
              </a:spcBef>
              <a:spcAft>
                <a:spcPct val="0"/>
              </a:spcAft>
              <a:defRPr/>
            </a:pPr>
            <a:r>
              <a:rPr lang="en-US" kern="0" dirty="0">
                <a:solidFill>
                  <a:srgbClr val="000000"/>
                </a:solidFill>
              </a:rPr>
              <a:t>#define XHLS_SIG_GEN_BRAM2AXIS_CTRL_ADDR_SIG_BUF_BASE    0x1000</a:t>
            </a:r>
          </a:p>
          <a:p>
            <a:pPr defTabSz="914400" fontAlgn="base">
              <a:spcBef>
                <a:spcPct val="0"/>
              </a:spcBef>
              <a:spcAft>
                <a:spcPct val="0"/>
              </a:spcAft>
              <a:defRPr/>
            </a:pPr>
            <a:r>
              <a:rPr lang="en-US" kern="0" dirty="0">
                <a:solidFill>
                  <a:srgbClr val="000000"/>
                </a:solidFill>
              </a:rPr>
              <a:t>#define XHLS_SIG_GEN_BRAM2AXIS_CTRL_ADDR_SIG_BUF_HIGH    0x17ff</a:t>
            </a:r>
          </a:p>
          <a:p>
            <a:pPr defTabSz="914400" fontAlgn="base">
              <a:spcBef>
                <a:spcPct val="0"/>
              </a:spcBef>
              <a:spcAft>
                <a:spcPct val="0"/>
              </a:spcAft>
              <a:defRPr/>
            </a:pPr>
            <a:r>
              <a:rPr lang="en-US" kern="0" dirty="0">
                <a:solidFill>
                  <a:srgbClr val="000000"/>
                </a:solidFill>
              </a:rPr>
              <a:t>...</a:t>
            </a:r>
          </a:p>
        </p:txBody>
      </p:sp>
      <p:sp>
        <p:nvSpPr>
          <p:cNvPr id="13" name="Rectangle 12">
            <a:extLst>
              <a:ext uri="{FF2B5EF4-FFF2-40B4-BE49-F238E27FC236}">
                <a16:creationId xmlns:a16="http://schemas.microsoft.com/office/drawing/2014/main" id="{FD37E691-E9E2-447A-A64E-BAF822EAA088}"/>
              </a:ext>
            </a:extLst>
          </p:cNvPr>
          <p:cNvSpPr/>
          <p:nvPr/>
        </p:nvSpPr>
        <p:spPr bwMode="auto">
          <a:xfrm>
            <a:off x="5637408" y="5622678"/>
            <a:ext cx="735105" cy="297691"/>
          </a:xfrm>
          <a:prstGeom prst="rect">
            <a:avLst/>
          </a:prstGeom>
          <a:no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Tree>
    <p:extLst>
      <p:ext uri="{BB962C8B-B14F-4D97-AF65-F5344CB8AC3E}">
        <p14:creationId xmlns:p14="http://schemas.microsoft.com/office/powerpoint/2010/main" val="9785125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Controllable Register Maps in AXI4 Lite</a:t>
            </a:r>
          </a:p>
        </p:txBody>
      </p:sp>
      <p:sp>
        <p:nvSpPr>
          <p:cNvPr id="3" name="Content Placeholder 2"/>
          <p:cNvSpPr>
            <a:spLocks noGrp="1"/>
          </p:cNvSpPr>
          <p:nvPr>
            <p:ph idx="1"/>
          </p:nvPr>
        </p:nvSpPr>
        <p:spPr/>
        <p:txBody>
          <a:bodyPr/>
          <a:lstStyle/>
          <a:p>
            <a:r>
              <a:rPr lang="en-US" dirty="0"/>
              <a:t>Assigning offset to array (RAM) interfaces</a:t>
            </a:r>
          </a:p>
          <a:p>
            <a:pPr lvl="1"/>
            <a:r>
              <a:rPr lang="en-US" dirty="0"/>
              <a:t>Specified value is offset to base of array</a:t>
            </a:r>
          </a:p>
          <a:p>
            <a:pPr lvl="1"/>
            <a:r>
              <a:rPr lang="en-US" dirty="0"/>
              <a:t>Array’s address space is always contiguous and linear</a:t>
            </a:r>
          </a:p>
          <a:p>
            <a:pPr lvl="1"/>
            <a:endParaRPr lang="en-US" dirty="0"/>
          </a:p>
          <a:p>
            <a:pPr lvl="1"/>
            <a:endParaRPr lang="en-US" dirty="0"/>
          </a:p>
          <a:p>
            <a:pPr lvl="1"/>
            <a:endParaRPr lang="en-US" dirty="0"/>
          </a:p>
          <a:p>
            <a:pPr lvl="1"/>
            <a:endParaRPr lang="en-US" dirty="0"/>
          </a:p>
          <a:p>
            <a:r>
              <a:rPr lang="en-US" dirty="0"/>
              <a:t>C Driver Files include offset information</a:t>
            </a:r>
          </a:p>
          <a:p>
            <a:pPr lvl="1"/>
            <a:r>
              <a:rPr lang="en-US" dirty="0"/>
              <a:t>In generated driver file xhls_sig_gen_bram2axis.h</a:t>
            </a:r>
          </a:p>
          <a:p>
            <a:pPr lvl="1"/>
            <a:endParaRPr lang="en-US" dirty="0"/>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31</a:t>
            </a:fld>
            <a:endParaRPr lang="en-US" dirty="0">
              <a:solidFill>
                <a:srgbClr val="0C0C0C">
                  <a:tint val="75000"/>
                </a:srgbClr>
              </a:solidFill>
              <a:latin typeface="Arial"/>
            </a:endParaRPr>
          </a:p>
        </p:txBody>
      </p:sp>
      <p:sp>
        <p:nvSpPr>
          <p:cNvPr id="10" name="TextBox 9">
            <a:extLst>
              <a:ext uri="{FF2B5EF4-FFF2-40B4-BE49-F238E27FC236}">
                <a16:creationId xmlns:a16="http://schemas.microsoft.com/office/drawing/2014/main" id="{0E6AB79A-6C00-4F2C-867B-1C43D06E31B4}"/>
              </a:ext>
            </a:extLst>
          </p:cNvPr>
          <p:cNvSpPr txBox="1"/>
          <p:nvPr/>
        </p:nvSpPr>
        <p:spPr bwMode="auto">
          <a:xfrm>
            <a:off x="1161663" y="2508393"/>
            <a:ext cx="9296921" cy="1223412"/>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defPPr>
              <a:defRPr lang="en-US"/>
            </a:defPPr>
            <a:lvl1pPr>
              <a:defRPr sz="1050" b="1">
                <a:solidFill>
                  <a:schemeClr val="dk1"/>
                </a:solidFill>
                <a:latin typeface="Courier New" pitchFamily="49" charset="0"/>
                <a:cs typeface="Courier New"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defTabSz="914400" fontAlgn="base">
              <a:spcBef>
                <a:spcPct val="0"/>
              </a:spcBef>
              <a:spcAft>
                <a:spcPct val="0"/>
              </a:spcAft>
              <a:defRPr/>
            </a:pPr>
            <a:r>
              <a:rPr lang="en-US" kern="0" dirty="0">
                <a:solidFill>
                  <a:srgbClr val="000000"/>
                </a:solidFill>
              </a:rPr>
              <a:t>void hls_sig_gen_bram2axis(</a:t>
            </a:r>
            <a:r>
              <a:rPr lang="en-US" kern="0" dirty="0" err="1">
                <a:solidFill>
                  <a:srgbClr val="000000"/>
                </a:solidFill>
              </a:rPr>
              <a:t>hls</a:t>
            </a:r>
            <a:r>
              <a:rPr lang="en-US" kern="0" dirty="0">
                <a:solidFill>
                  <a:srgbClr val="000000"/>
                </a:solidFill>
              </a:rPr>
              <a:t>::stream&lt;</a:t>
            </a:r>
            <a:r>
              <a:rPr lang="en-US" kern="0" dirty="0" err="1">
                <a:solidFill>
                  <a:srgbClr val="000000"/>
                </a:solidFill>
              </a:rPr>
              <a:t>axis_last_t</a:t>
            </a:r>
            <a:r>
              <a:rPr lang="en-US" kern="0" dirty="0">
                <a:solidFill>
                  <a:srgbClr val="000000"/>
                </a:solidFill>
              </a:rPr>
              <a:t>&lt;</a:t>
            </a:r>
            <a:r>
              <a:rPr lang="en-US" kern="0" dirty="0" err="1">
                <a:solidFill>
                  <a:srgbClr val="000000"/>
                </a:solidFill>
              </a:rPr>
              <a:t>data_t</a:t>
            </a:r>
            <a:r>
              <a:rPr lang="en-US" kern="0" dirty="0">
                <a:solidFill>
                  <a:srgbClr val="000000"/>
                </a:solidFill>
              </a:rPr>
              <a:t>&gt; &gt;&amp; </a:t>
            </a:r>
            <a:r>
              <a:rPr lang="en-US" kern="0" dirty="0" err="1">
                <a:solidFill>
                  <a:srgbClr val="000000"/>
                </a:solidFill>
              </a:rPr>
              <a:t>dout</a:t>
            </a:r>
            <a:r>
              <a:rPr lang="en-US" kern="0" dirty="0">
                <a:solidFill>
                  <a:srgbClr val="000000"/>
                </a:solidFill>
              </a:rPr>
              <a:t>,</a:t>
            </a:r>
          </a:p>
          <a:p>
            <a:pPr defTabSz="914400" fontAlgn="base">
              <a:spcBef>
                <a:spcPct val="0"/>
              </a:spcBef>
              <a:spcAft>
                <a:spcPct val="0"/>
              </a:spcAft>
              <a:defRPr/>
            </a:pPr>
            <a:r>
              <a:rPr lang="en-US" kern="0" dirty="0">
                <a:solidFill>
                  <a:srgbClr val="000000"/>
                </a:solidFill>
              </a:rPr>
              <a:t>                           </a:t>
            </a:r>
            <a:r>
              <a:rPr lang="en-US" kern="0" dirty="0" err="1">
                <a:solidFill>
                  <a:srgbClr val="000000"/>
                </a:solidFill>
              </a:rPr>
              <a:t>data_t</a:t>
            </a:r>
            <a:r>
              <a:rPr lang="en-US" kern="0" dirty="0">
                <a:solidFill>
                  <a:srgbClr val="000000"/>
                </a:solidFill>
              </a:rPr>
              <a:t> </a:t>
            </a:r>
            <a:r>
              <a:rPr lang="en-US" kern="0" dirty="0" err="1">
                <a:solidFill>
                  <a:srgbClr val="000000"/>
                </a:solidFill>
              </a:rPr>
              <a:t>sig_buf</a:t>
            </a:r>
            <a:r>
              <a:rPr lang="en-US" kern="0" dirty="0">
                <a:solidFill>
                  <a:srgbClr val="000000"/>
                </a:solidFill>
              </a:rPr>
              <a:t>[MAX_SIG_PERIOD], short </a:t>
            </a:r>
            <a:r>
              <a:rPr lang="en-US" kern="0" dirty="0" err="1">
                <a:solidFill>
                  <a:srgbClr val="000000"/>
                </a:solidFill>
              </a:rPr>
              <a:t>sig_period</a:t>
            </a:r>
            <a:r>
              <a:rPr lang="en-US" kern="0" dirty="0">
                <a:solidFill>
                  <a:srgbClr val="000000"/>
                </a:solidFill>
              </a:rPr>
              <a:t>)</a:t>
            </a:r>
          </a:p>
          <a:p>
            <a:pPr defTabSz="914400" fontAlgn="base">
              <a:spcBef>
                <a:spcPct val="0"/>
              </a:spcBef>
              <a:spcAft>
                <a:spcPct val="0"/>
              </a:spcAft>
              <a:defRPr/>
            </a:pPr>
            <a:r>
              <a:rPr lang="en-US" kern="0" dirty="0">
                <a:solidFill>
                  <a:srgbClr val="000000"/>
                </a:solidFill>
              </a:rPr>
              <a:t>{</a:t>
            </a:r>
          </a:p>
          <a:p>
            <a:pPr defTabSz="914400" fontAlgn="base">
              <a:spcBef>
                <a:spcPct val="0"/>
              </a:spcBef>
              <a:spcAft>
                <a:spcPct val="0"/>
              </a:spcAft>
              <a:defRPr/>
            </a:pPr>
            <a:r>
              <a:rPr lang="en-US" kern="0" dirty="0">
                <a:solidFill>
                  <a:srgbClr val="000000"/>
                </a:solidFill>
              </a:rPr>
              <a:t>#pragma HLS INTERFACE port=return     </a:t>
            </a:r>
            <a:r>
              <a:rPr lang="en-US" kern="0" dirty="0">
                <a:solidFill>
                  <a:srgbClr val="000000"/>
                </a:solidFill>
                <a:highlight>
                  <a:srgbClr val="FFFF00"/>
                </a:highlight>
              </a:rPr>
              <a:t>mode=</a:t>
            </a:r>
            <a:r>
              <a:rPr lang="en-US" kern="0" dirty="0" err="1">
                <a:solidFill>
                  <a:srgbClr val="000000"/>
                </a:solidFill>
              </a:rPr>
              <a:t>s_axilite</a:t>
            </a:r>
            <a:r>
              <a:rPr lang="en-US" kern="0" dirty="0">
                <a:solidFill>
                  <a:srgbClr val="000000"/>
                </a:solidFill>
              </a:rPr>
              <a:t> bundle=ctrl</a:t>
            </a:r>
          </a:p>
          <a:p>
            <a:pPr defTabSz="914400" fontAlgn="base">
              <a:spcBef>
                <a:spcPct val="0"/>
              </a:spcBef>
              <a:spcAft>
                <a:spcPct val="0"/>
              </a:spcAft>
              <a:defRPr/>
            </a:pPr>
            <a:r>
              <a:rPr lang="en-US" kern="0" dirty="0">
                <a:solidFill>
                  <a:srgbClr val="000000"/>
                </a:solidFill>
              </a:rPr>
              <a:t>#pragma HLS INTERFACE port=</a:t>
            </a:r>
            <a:r>
              <a:rPr lang="en-US" kern="0" dirty="0" err="1">
                <a:solidFill>
                  <a:srgbClr val="000000"/>
                </a:solidFill>
              </a:rPr>
              <a:t>sig_buf</a:t>
            </a:r>
            <a:r>
              <a:rPr lang="en-US" kern="0" dirty="0">
                <a:solidFill>
                  <a:srgbClr val="000000"/>
                </a:solidFill>
              </a:rPr>
              <a:t>    </a:t>
            </a:r>
            <a:r>
              <a:rPr lang="en-US" kern="0" dirty="0">
                <a:solidFill>
                  <a:srgbClr val="000000"/>
                </a:solidFill>
                <a:highlight>
                  <a:srgbClr val="FFFF00"/>
                </a:highlight>
              </a:rPr>
              <a:t>mode=</a:t>
            </a:r>
            <a:r>
              <a:rPr lang="en-US" kern="0" dirty="0" err="1">
                <a:solidFill>
                  <a:srgbClr val="000000"/>
                </a:solidFill>
              </a:rPr>
              <a:t>s_axilite</a:t>
            </a:r>
            <a:r>
              <a:rPr lang="en-US" kern="0" dirty="0">
                <a:solidFill>
                  <a:srgbClr val="000000"/>
                </a:solidFill>
              </a:rPr>
              <a:t> bundle=ctrl offset=0x1000</a:t>
            </a:r>
          </a:p>
          <a:p>
            <a:pPr defTabSz="914400" fontAlgn="base">
              <a:spcBef>
                <a:spcPct val="0"/>
              </a:spcBef>
              <a:spcAft>
                <a:spcPct val="0"/>
              </a:spcAft>
              <a:defRPr/>
            </a:pPr>
            <a:r>
              <a:rPr lang="en-US" kern="0" dirty="0">
                <a:solidFill>
                  <a:srgbClr val="000000"/>
                </a:solidFill>
              </a:rPr>
              <a:t>#pragma HLS INTERFACE port=</a:t>
            </a:r>
            <a:r>
              <a:rPr lang="en-US" kern="0" dirty="0" err="1">
                <a:solidFill>
                  <a:srgbClr val="000000"/>
                </a:solidFill>
              </a:rPr>
              <a:t>sig_period</a:t>
            </a:r>
            <a:r>
              <a:rPr lang="en-US" kern="0" dirty="0">
                <a:solidFill>
                  <a:srgbClr val="000000"/>
                </a:solidFill>
              </a:rPr>
              <a:t> </a:t>
            </a:r>
            <a:r>
              <a:rPr lang="en-US" kern="0" dirty="0">
                <a:solidFill>
                  <a:srgbClr val="000000"/>
                </a:solidFill>
                <a:highlight>
                  <a:srgbClr val="FFFF00"/>
                </a:highlight>
              </a:rPr>
              <a:t>mode=</a:t>
            </a:r>
            <a:r>
              <a:rPr lang="en-US" kern="0" dirty="0" err="1">
                <a:solidFill>
                  <a:srgbClr val="000000"/>
                </a:solidFill>
              </a:rPr>
              <a:t>s_axilite</a:t>
            </a:r>
            <a:r>
              <a:rPr lang="en-US" kern="0" dirty="0">
                <a:solidFill>
                  <a:srgbClr val="000000"/>
                </a:solidFill>
              </a:rPr>
              <a:t> bundle=ctrl offset=0x0400</a:t>
            </a:r>
          </a:p>
          <a:p>
            <a:pPr defTabSz="914400" fontAlgn="base">
              <a:spcBef>
                <a:spcPct val="0"/>
              </a:spcBef>
              <a:spcAft>
                <a:spcPct val="0"/>
              </a:spcAft>
              <a:defRPr/>
            </a:pPr>
            <a:endParaRPr lang="en-US" kern="0" dirty="0" err="1">
              <a:solidFill>
                <a:srgbClr val="000000"/>
              </a:solidFill>
            </a:endParaRPr>
          </a:p>
        </p:txBody>
      </p:sp>
      <p:sp>
        <p:nvSpPr>
          <p:cNvPr id="11" name="Rectangle 10">
            <a:extLst>
              <a:ext uri="{FF2B5EF4-FFF2-40B4-BE49-F238E27FC236}">
                <a16:creationId xmlns:a16="http://schemas.microsoft.com/office/drawing/2014/main" id="{14B5304A-E039-4529-BC98-AF6D0107E04B}"/>
              </a:ext>
            </a:extLst>
          </p:cNvPr>
          <p:cNvSpPr/>
          <p:nvPr/>
        </p:nvSpPr>
        <p:spPr bwMode="auto">
          <a:xfrm>
            <a:off x="6372512" y="3187949"/>
            <a:ext cx="1139258" cy="335181"/>
          </a:xfrm>
          <a:prstGeom prst="rect">
            <a:avLst/>
          </a:prstGeom>
          <a:no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
        <p:nvSpPr>
          <p:cNvPr id="12" name="TextBox 11">
            <a:extLst>
              <a:ext uri="{FF2B5EF4-FFF2-40B4-BE49-F238E27FC236}">
                <a16:creationId xmlns:a16="http://schemas.microsoft.com/office/drawing/2014/main" id="{FD9D3013-32A9-4204-9287-52CA25A1EF95}"/>
              </a:ext>
            </a:extLst>
          </p:cNvPr>
          <p:cNvSpPr txBox="1"/>
          <p:nvPr/>
        </p:nvSpPr>
        <p:spPr bwMode="auto">
          <a:xfrm>
            <a:off x="1161663" y="4558874"/>
            <a:ext cx="9347477" cy="1061829"/>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defPPr>
              <a:defRPr lang="en-US"/>
            </a:defPPr>
            <a:lvl1pPr>
              <a:defRPr sz="1050" b="1">
                <a:solidFill>
                  <a:schemeClr val="dk1"/>
                </a:solidFill>
                <a:latin typeface="Courier New" pitchFamily="49" charset="0"/>
                <a:cs typeface="Courier New"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defTabSz="914400" fontAlgn="base">
              <a:spcBef>
                <a:spcPct val="0"/>
              </a:spcBef>
              <a:spcAft>
                <a:spcPct val="0"/>
              </a:spcAft>
              <a:defRPr/>
            </a:pPr>
            <a:r>
              <a:rPr lang="en-US" kern="0" dirty="0">
                <a:solidFill>
                  <a:srgbClr val="000000"/>
                </a:solidFill>
              </a:rPr>
              <a:t>...</a:t>
            </a:r>
          </a:p>
          <a:p>
            <a:pPr defTabSz="914400" fontAlgn="base">
              <a:spcBef>
                <a:spcPct val="0"/>
              </a:spcBef>
              <a:spcAft>
                <a:spcPct val="0"/>
              </a:spcAft>
              <a:defRPr/>
            </a:pPr>
            <a:r>
              <a:rPr lang="en-US" kern="0" dirty="0">
                <a:solidFill>
                  <a:srgbClr val="000000"/>
                </a:solidFill>
              </a:rPr>
              <a:t>#define XHLS_SIG_GEN_BRAM2AXIS_CTRL_ADDR_SIG_PERIOD_DATA 0x0400</a:t>
            </a:r>
          </a:p>
          <a:p>
            <a:pPr defTabSz="914400" fontAlgn="base">
              <a:spcBef>
                <a:spcPct val="0"/>
              </a:spcBef>
              <a:spcAft>
                <a:spcPct val="0"/>
              </a:spcAft>
              <a:defRPr/>
            </a:pPr>
            <a:r>
              <a:rPr lang="en-US" kern="0" dirty="0">
                <a:solidFill>
                  <a:srgbClr val="000000"/>
                </a:solidFill>
              </a:rPr>
              <a:t>...</a:t>
            </a:r>
          </a:p>
          <a:p>
            <a:pPr defTabSz="914400" fontAlgn="base">
              <a:spcBef>
                <a:spcPct val="0"/>
              </a:spcBef>
              <a:spcAft>
                <a:spcPct val="0"/>
              </a:spcAft>
              <a:defRPr/>
            </a:pPr>
            <a:r>
              <a:rPr lang="en-US" kern="0" dirty="0">
                <a:solidFill>
                  <a:srgbClr val="000000"/>
                </a:solidFill>
              </a:rPr>
              <a:t>#define XHLS_SIG_GEN_BRAM2AXIS_CTRL_ADDR_SIG_BUF_BASE    0x1000</a:t>
            </a:r>
          </a:p>
          <a:p>
            <a:pPr defTabSz="914400" fontAlgn="base">
              <a:spcBef>
                <a:spcPct val="0"/>
              </a:spcBef>
              <a:spcAft>
                <a:spcPct val="0"/>
              </a:spcAft>
              <a:defRPr/>
            </a:pPr>
            <a:r>
              <a:rPr lang="en-US" kern="0" dirty="0">
                <a:solidFill>
                  <a:srgbClr val="000000"/>
                </a:solidFill>
              </a:rPr>
              <a:t>#define XHLS_SIG_GEN_BRAM2AXIS_CTRL_ADDR_SIG_BUF_HIGH    0x17ff</a:t>
            </a:r>
          </a:p>
          <a:p>
            <a:pPr defTabSz="914400" fontAlgn="base">
              <a:spcBef>
                <a:spcPct val="0"/>
              </a:spcBef>
              <a:spcAft>
                <a:spcPct val="0"/>
              </a:spcAft>
              <a:defRPr/>
            </a:pPr>
            <a:r>
              <a:rPr lang="en-US" kern="0" dirty="0">
                <a:solidFill>
                  <a:srgbClr val="000000"/>
                </a:solidFill>
              </a:rPr>
              <a:t>...</a:t>
            </a:r>
          </a:p>
        </p:txBody>
      </p:sp>
      <p:sp>
        <p:nvSpPr>
          <p:cNvPr id="13" name="Rectangle 12">
            <a:extLst>
              <a:ext uri="{FF2B5EF4-FFF2-40B4-BE49-F238E27FC236}">
                <a16:creationId xmlns:a16="http://schemas.microsoft.com/office/drawing/2014/main" id="{FD37E691-E9E2-447A-A64E-BAF822EAA088}"/>
              </a:ext>
            </a:extLst>
          </p:cNvPr>
          <p:cNvSpPr/>
          <p:nvPr/>
        </p:nvSpPr>
        <p:spPr bwMode="auto">
          <a:xfrm>
            <a:off x="5637408" y="5097270"/>
            <a:ext cx="735105" cy="297691"/>
          </a:xfrm>
          <a:prstGeom prst="rect">
            <a:avLst/>
          </a:prstGeom>
          <a:no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Tree>
    <p:extLst>
      <p:ext uri="{BB962C8B-B14F-4D97-AF65-F5344CB8AC3E}">
        <p14:creationId xmlns:p14="http://schemas.microsoft.com/office/powerpoint/2010/main" val="13660177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Native AXI4 Master</a:t>
            </a:r>
          </a:p>
        </p:txBody>
      </p:sp>
      <p:sp>
        <p:nvSpPr>
          <p:cNvPr id="2" name="Content Placeholder 1"/>
          <p:cNvSpPr>
            <a:spLocks noGrp="1"/>
          </p:cNvSpPr>
          <p:nvPr>
            <p:ph idx="1"/>
          </p:nvPr>
        </p:nvSpPr>
        <p:spPr/>
        <p:txBody>
          <a:bodyPr/>
          <a:lstStyle/>
          <a:p>
            <a:r>
              <a:rPr lang="en-US" dirty="0"/>
              <a:t>Interface Mode: </a:t>
            </a:r>
            <a:r>
              <a:rPr lang="en-US" dirty="0" err="1"/>
              <a:t>m_axi</a:t>
            </a:r>
            <a:endParaRPr lang="en-US" dirty="0"/>
          </a:p>
          <a:p>
            <a:pPr lvl="1"/>
            <a:r>
              <a:rPr lang="en-US" dirty="0"/>
              <a:t>Supported with INTERFACE directive</a:t>
            </a:r>
          </a:p>
          <a:p>
            <a:r>
              <a:rPr lang="en-US" dirty="0"/>
              <a:t>Options</a:t>
            </a:r>
          </a:p>
          <a:p>
            <a:pPr lvl="1"/>
            <a:r>
              <a:rPr lang="en-US" dirty="0"/>
              <a:t>Multiple ports may be grouped into the same AXI4 Master interface </a:t>
            </a:r>
          </a:p>
          <a:p>
            <a:pPr lvl="2"/>
            <a:r>
              <a:rPr lang="en-US" dirty="0"/>
              <a:t>All ports which use the same bundle name are grouped</a:t>
            </a:r>
          </a:p>
          <a:p>
            <a:pPr lvl="1"/>
            <a:r>
              <a:rPr lang="en-US" dirty="0"/>
              <a:t>Depth option is required for C/RTL co-simulation</a:t>
            </a:r>
          </a:p>
          <a:p>
            <a:pPr lvl="2"/>
            <a:r>
              <a:rPr lang="en-US" dirty="0"/>
              <a:t>Required for pointers, not arrays</a:t>
            </a:r>
          </a:p>
          <a:p>
            <a:pPr lvl="2"/>
            <a:r>
              <a:rPr lang="en-US" dirty="0"/>
              <a:t>Set to the number of values read/written</a:t>
            </a:r>
          </a:p>
          <a:p>
            <a:pPr lvl="1"/>
            <a:r>
              <a:rPr lang="en-US" dirty="0"/>
              <a:t>Option to support offset or base address</a:t>
            </a:r>
          </a:p>
        </p:txBody>
      </p:sp>
      <p:sp>
        <p:nvSpPr>
          <p:cNvPr id="4" name="Slide Number Placeholder 3"/>
          <p:cNvSpPr>
            <a:spLocks noGrp="1"/>
          </p:cNvSpPr>
          <p:nvPr>
            <p:ph type="sldNum" sz="quarter" idx="10"/>
          </p:nvPr>
        </p:nvSpPr>
        <p:spPr>
          <a:xfrm>
            <a:off x="579120" y="6325606"/>
            <a:ext cx="3558539" cy="365125"/>
          </a:xfrm>
        </p:spPr>
        <p:txBody>
          <a:bodyPr/>
          <a:lstStyle/>
          <a:p>
            <a:pPr>
              <a:defRPr/>
            </a:pPr>
            <a:r>
              <a:rPr lang="en-US" dirty="0"/>
              <a:t>Creating Processor System 24- </a:t>
            </a:r>
            <a:fld id="{99D29FBF-A473-46DA-BC14-675AC1C8F9A5}" type="slidenum">
              <a:rPr lang="en-US" smtClean="0"/>
              <a:pPr>
                <a:defRPr/>
              </a:pPr>
              <a:t>32</a:t>
            </a:fld>
            <a:endParaRPr lang="en-US" dirty="0"/>
          </a:p>
        </p:txBody>
      </p:sp>
      <p:sp>
        <p:nvSpPr>
          <p:cNvPr id="8" name="TextBox 7">
            <a:extLst>
              <a:ext uri="{FF2B5EF4-FFF2-40B4-BE49-F238E27FC236}">
                <a16:creationId xmlns:a16="http://schemas.microsoft.com/office/drawing/2014/main" id="{D3FADE7A-5E18-4780-895E-568BCA419BB1}"/>
              </a:ext>
            </a:extLst>
          </p:cNvPr>
          <p:cNvSpPr txBox="1"/>
          <p:nvPr/>
        </p:nvSpPr>
        <p:spPr>
          <a:xfrm>
            <a:off x="740074" y="5194314"/>
            <a:ext cx="4022426" cy="707886"/>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00" b="1" kern="0" dirty="0">
                <a:solidFill>
                  <a:srgbClr val="000000"/>
                </a:solidFill>
                <a:latin typeface="Courier New" pitchFamily="49" charset="0"/>
                <a:cs typeface="Courier New" pitchFamily="49" charset="0"/>
              </a:rPr>
              <a:t>void example(volatile </a:t>
            </a:r>
            <a:r>
              <a:rPr lang="en-US" sz="1000" b="1" kern="0" dirty="0" err="1">
                <a:solidFill>
                  <a:srgbClr val="000000"/>
                </a:solidFill>
                <a:latin typeface="Courier New" pitchFamily="49" charset="0"/>
                <a:cs typeface="Courier New" pitchFamily="49" charset="0"/>
              </a:rPr>
              <a:t>int</a:t>
            </a:r>
            <a:r>
              <a:rPr lang="en-US" sz="1000" b="1" kern="0" dirty="0">
                <a:solidFill>
                  <a:srgbClr val="000000"/>
                </a:solidFill>
                <a:latin typeface="Courier New" pitchFamily="49" charset="0"/>
                <a:cs typeface="Courier New" pitchFamily="49" charset="0"/>
              </a:rPr>
              <a:t> *a)</a:t>
            </a:r>
          </a:p>
          <a:p>
            <a:pPr defTabSz="914400" fontAlgn="base">
              <a:spcBef>
                <a:spcPct val="0"/>
              </a:spcBef>
              <a:spcAft>
                <a:spcPct val="0"/>
              </a:spcAft>
              <a:defRPr/>
            </a:pPr>
            <a:r>
              <a:rPr lang="en-US" sz="100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00" b="1" kern="0" dirty="0">
                <a:solidFill>
                  <a:srgbClr val="000000"/>
                </a:solidFill>
                <a:latin typeface="Courier New" pitchFamily="49" charset="0"/>
                <a:cs typeface="Courier New" pitchFamily="49" charset="0"/>
              </a:rPr>
              <a:t>  </a:t>
            </a:r>
          </a:p>
          <a:p>
            <a:pPr defTabSz="914400" fontAlgn="base">
              <a:spcBef>
                <a:spcPct val="0"/>
              </a:spcBef>
              <a:spcAft>
                <a:spcPct val="0"/>
              </a:spcAft>
              <a:defRPr/>
            </a:pPr>
            <a:r>
              <a:rPr lang="en-US" sz="1000" b="1" kern="0" dirty="0">
                <a:solidFill>
                  <a:srgbClr val="000000"/>
                </a:solidFill>
                <a:latin typeface="Courier New" pitchFamily="49" charset="0"/>
                <a:cs typeface="Courier New" pitchFamily="49" charset="0"/>
              </a:rPr>
              <a:t>#pragma HLS INTERFACE mode=</a:t>
            </a:r>
            <a:r>
              <a:rPr lang="en-US" sz="1000" b="1" kern="0" dirty="0" err="1">
                <a:solidFill>
                  <a:srgbClr val="000000"/>
                </a:solidFill>
                <a:latin typeface="Courier New" pitchFamily="49" charset="0"/>
                <a:cs typeface="Courier New" pitchFamily="49" charset="0"/>
              </a:rPr>
              <a:t>m_axi</a:t>
            </a:r>
            <a:r>
              <a:rPr lang="en-US" sz="1000" b="1" kern="0" dirty="0">
                <a:solidFill>
                  <a:srgbClr val="000000"/>
                </a:solidFill>
                <a:latin typeface="Courier New" pitchFamily="49" charset="0"/>
                <a:cs typeface="Courier New" pitchFamily="49" charset="0"/>
              </a:rPr>
              <a:t> depth=50 port=a</a:t>
            </a:r>
          </a:p>
        </p:txBody>
      </p:sp>
      <p:pic>
        <p:nvPicPr>
          <p:cNvPr id="5" name="Picture 4">
            <a:extLst>
              <a:ext uri="{FF2B5EF4-FFF2-40B4-BE49-F238E27FC236}">
                <a16:creationId xmlns:a16="http://schemas.microsoft.com/office/drawing/2014/main" id="{06CE3980-9E9B-4151-A0C5-A5DA29C4BC6A}"/>
              </a:ext>
            </a:extLst>
          </p:cNvPr>
          <p:cNvPicPr>
            <a:picLocks noChangeAspect="1"/>
          </p:cNvPicPr>
          <p:nvPr/>
        </p:nvPicPr>
        <p:blipFill>
          <a:blip r:embed="rId3"/>
          <a:stretch>
            <a:fillRect/>
          </a:stretch>
        </p:blipFill>
        <p:spPr>
          <a:xfrm>
            <a:off x="9186560" y="946095"/>
            <a:ext cx="2659314" cy="4602162"/>
          </a:xfrm>
          <a:prstGeom prst="rect">
            <a:avLst/>
          </a:prstGeom>
        </p:spPr>
      </p:pic>
      <p:pic>
        <p:nvPicPr>
          <p:cNvPr id="7" name="Picture 6">
            <a:extLst>
              <a:ext uri="{FF2B5EF4-FFF2-40B4-BE49-F238E27FC236}">
                <a16:creationId xmlns:a16="http://schemas.microsoft.com/office/drawing/2014/main" id="{2BE32A9C-5C68-42F4-916F-263B1C3986D6}"/>
              </a:ext>
            </a:extLst>
          </p:cNvPr>
          <p:cNvPicPr>
            <a:picLocks noChangeAspect="1"/>
          </p:cNvPicPr>
          <p:nvPr/>
        </p:nvPicPr>
        <p:blipFill>
          <a:blip r:embed="rId4"/>
          <a:stretch>
            <a:fillRect/>
          </a:stretch>
        </p:blipFill>
        <p:spPr>
          <a:xfrm>
            <a:off x="4544560" y="4462805"/>
            <a:ext cx="4318226" cy="1925875"/>
          </a:xfrm>
          <a:prstGeom prst="rect">
            <a:avLst/>
          </a:prstGeom>
        </p:spPr>
      </p:pic>
    </p:spTree>
    <p:extLst>
      <p:ext uri="{BB962C8B-B14F-4D97-AF65-F5344CB8AC3E}">
        <p14:creationId xmlns:p14="http://schemas.microsoft.com/office/powerpoint/2010/main" val="41035021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119" y="7791094"/>
            <a:ext cx="4367662" cy="1533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le 2"/>
          <p:cNvSpPr>
            <a:spLocks noGrp="1"/>
          </p:cNvSpPr>
          <p:nvPr>
            <p:ph type="title"/>
          </p:nvPr>
        </p:nvSpPr>
        <p:spPr/>
        <p:txBody>
          <a:bodyPr/>
          <a:lstStyle/>
          <a:p>
            <a:r>
              <a:rPr lang="en-US" dirty="0"/>
              <a:t>Native AXI4 Master</a:t>
            </a:r>
          </a:p>
        </p:txBody>
      </p:sp>
      <p:sp>
        <p:nvSpPr>
          <p:cNvPr id="2" name="Content Placeholder 1"/>
          <p:cNvSpPr>
            <a:spLocks noGrp="1"/>
          </p:cNvSpPr>
          <p:nvPr>
            <p:ph idx="1"/>
          </p:nvPr>
        </p:nvSpPr>
        <p:spPr/>
        <p:txBody>
          <a:bodyPr/>
          <a:lstStyle/>
          <a:p>
            <a:r>
              <a:rPr lang="en-US" dirty="0"/>
              <a:t>Interface Mode: </a:t>
            </a:r>
            <a:r>
              <a:rPr lang="en-US" dirty="0" err="1"/>
              <a:t>m_axi</a:t>
            </a:r>
            <a:endParaRPr lang="en-US" dirty="0"/>
          </a:p>
          <a:p>
            <a:pPr lvl="1"/>
            <a:r>
              <a:rPr lang="en-US" dirty="0"/>
              <a:t>Supported with INTERFACE directive</a:t>
            </a:r>
          </a:p>
          <a:p>
            <a:r>
              <a:rPr lang="en-US" dirty="0"/>
              <a:t>Options</a:t>
            </a:r>
          </a:p>
          <a:p>
            <a:pPr lvl="1"/>
            <a:r>
              <a:rPr lang="en-US" dirty="0"/>
              <a:t>Multiple ports may be grouped into the same AXI4 Master interface </a:t>
            </a:r>
          </a:p>
          <a:p>
            <a:pPr lvl="2"/>
            <a:r>
              <a:rPr lang="en-US" dirty="0"/>
              <a:t>All ports which use the same bundle name are grouped</a:t>
            </a:r>
          </a:p>
          <a:p>
            <a:pPr lvl="1"/>
            <a:r>
              <a:rPr lang="en-US" dirty="0"/>
              <a:t>Depth option is required for C/RTL co-simulation</a:t>
            </a:r>
          </a:p>
          <a:p>
            <a:pPr lvl="2"/>
            <a:r>
              <a:rPr lang="en-US" dirty="0"/>
              <a:t>Required for pointers, not arrays</a:t>
            </a:r>
          </a:p>
          <a:p>
            <a:pPr lvl="2"/>
            <a:r>
              <a:rPr lang="en-US" dirty="0"/>
              <a:t>Set to the number of values read/written</a:t>
            </a:r>
          </a:p>
          <a:p>
            <a:pPr lvl="1"/>
            <a:r>
              <a:rPr lang="en-US" dirty="0"/>
              <a:t>Option to support offset or base address</a:t>
            </a:r>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33</a:t>
            </a:fld>
            <a:endParaRPr lang="en-US" dirty="0">
              <a:solidFill>
                <a:srgbClr val="0C0C0C">
                  <a:tint val="75000"/>
                </a:srgbClr>
              </a:solidFill>
              <a:latin typeface="Arial"/>
            </a:endParaRPr>
          </a:p>
        </p:txBody>
      </p:sp>
      <p:pic>
        <p:nvPicPr>
          <p:cNvPr id="6" name="Picture 5">
            <a:extLst>
              <a:ext uri="{FF2B5EF4-FFF2-40B4-BE49-F238E27FC236}">
                <a16:creationId xmlns:a16="http://schemas.microsoft.com/office/drawing/2014/main" id="{7246A9A6-12E2-4D71-811A-29901AA8FE50}"/>
              </a:ext>
            </a:extLst>
          </p:cNvPr>
          <p:cNvPicPr>
            <a:picLocks noChangeAspect="1"/>
          </p:cNvPicPr>
          <p:nvPr/>
        </p:nvPicPr>
        <p:blipFill>
          <a:blip r:embed="rId4"/>
          <a:stretch>
            <a:fillRect/>
          </a:stretch>
        </p:blipFill>
        <p:spPr>
          <a:xfrm>
            <a:off x="5105262" y="7097737"/>
            <a:ext cx="2543684" cy="2920241"/>
          </a:xfrm>
          <a:prstGeom prst="rect">
            <a:avLst/>
          </a:prstGeom>
        </p:spPr>
      </p:pic>
      <p:sp>
        <p:nvSpPr>
          <p:cNvPr id="8" name="TextBox 7">
            <a:extLst>
              <a:ext uri="{FF2B5EF4-FFF2-40B4-BE49-F238E27FC236}">
                <a16:creationId xmlns:a16="http://schemas.microsoft.com/office/drawing/2014/main" id="{D3FADE7A-5E18-4780-895E-568BCA419BB1}"/>
              </a:ext>
            </a:extLst>
          </p:cNvPr>
          <p:cNvSpPr txBox="1"/>
          <p:nvPr/>
        </p:nvSpPr>
        <p:spPr>
          <a:xfrm>
            <a:off x="740074" y="5194314"/>
            <a:ext cx="3528715" cy="707886"/>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00" b="1" kern="0" dirty="0">
                <a:solidFill>
                  <a:srgbClr val="000000"/>
                </a:solidFill>
                <a:latin typeface="Courier New" pitchFamily="49" charset="0"/>
                <a:cs typeface="Courier New" pitchFamily="49" charset="0"/>
              </a:rPr>
              <a:t>void example(volatile </a:t>
            </a:r>
            <a:r>
              <a:rPr lang="en-US" sz="1000" b="1" kern="0" dirty="0" err="1">
                <a:solidFill>
                  <a:srgbClr val="000000"/>
                </a:solidFill>
                <a:latin typeface="Courier New" pitchFamily="49" charset="0"/>
                <a:cs typeface="Courier New" pitchFamily="49" charset="0"/>
              </a:rPr>
              <a:t>int</a:t>
            </a:r>
            <a:r>
              <a:rPr lang="en-US" sz="1000" b="1" kern="0" dirty="0">
                <a:solidFill>
                  <a:srgbClr val="000000"/>
                </a:solidFill>
                <a:latin typeface="Courier New" pitchFamily="49" charset="0"/>
                <a:cs typeface="Courier New" pitchFamily="49" charset="0"/>
              </a:rPr>
              <a:t> *a)</a:t>
            </a:r>
          </a:p>
          <a:p>
            <a:pPr defTabSz="914400" fontAlgn="base">
              <a:spcBef>
                <a:spcPct val="0"/>
              </a:spcBef>
              <a:spcAft>
                <a:spcPct val="0"/>
              </a:spcAft>
              <a:defRPr/>
            </a:pPr>
            <a:r>
              <a:rPr lang="en-US" sz="100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00" b="1" kern="0" dirty="0">
                <a:solidFill>
                  <a:srgbClr val="000000"/>
                </a:solidFill>
                <a:latin typeface="Courier New" pitchFamily="49" charset="0"/>
                <a:cs typeface="Courier New" pitchFamily="49" charset="0"/>
              </a:rPr>
              <a:t>  </a:t>
            </a:r>
          </a:p>
          <a:p>
            <a:pPr defTabSz="914400" fontAlgn="base">
              <a:spcBef>
                <a:spcPct val="0"/>
              </a:spcBef>
              <a:spcAft>
                <a:spcPct val="0"/>
              </a:spcAft>
              <a:defRPr/>
            </a:pPr>
            <a:r>
              <a:rPr lang="en-US" sz="1000" b="1" kern="0" dirty="0">
                <a:solidFill>
                  <a:srgbClr val="000000"/>
                </a:solidFill>
                <a:latin typeface="Courier New" pitchFamily="49" charset="0"/>
                <a:cs typeface="Courier New" pitchFamily="49" charset="0"/>
              </a:rPr>
              <a:t>#pragma HLS INTERFACE </a:t>
            </a:r>
            <a:r>
              <a:rPr lang="en-US" sz="1000" b="1" kern="0" dirty="0" err="1">
                <a:solidFill>
                  <a:srgbClr val="000000"/>
                </a:solidFill>
                <a:latin typeface="Courier New" pitchFamily="49" charset="0"/>
                <a:cs typeface="Courier New" pitchFamily="49" charset="0"/>
              </a:rPr>
              <a:t>m_axi</a:t>
            </a:r>
            <a:r>
              <a:rPr lang="en-US" sz="1000" b="1" kern="0" dirty="0">
                <a:solidFill>
                  <a:srgbClr val="000000"/>
                </a:solidFill>
                <a:latin typeface="Courier New" pitchFamily="49" charset="0"/>
                <a:cs typeface="Courier New" pitchFamily="49" charset="0"/>
              </a:rPr>
              <a:t> depth=50 port=a</a:t>
            </a:r>
          </a:p>
        </p:txBody>
      </p:sp>
      <p:pic>
        <p:nvPicPr>
          <p:cNvPr id="5" name="Picture 4">
            <a:extLst>
              <a:ext uri="{FF2B5EF4-FFF2-40B4-BE49-F238E27FC236}">
                <a16:creationId xmlns:a16="http://schemas.microsoft.com/office/drawing/2014/main" id="{06CE3980-9E9B-4151-A0C5-A5DA29C4BC6A}"/>
              </a:ext>
            </a:extLst>
          </p:cNvPr>
          <p:cNvPicPr>
            <a:picLocks noChangeAspect="1"/>
          </p:cNvPicPr>
          <p:nvPr/>
        </p:nvPicPr>
        <p:blipFill>
          <a:blip r:embed="rId5"/>
          <a:stretch>
            <a:fillRect/>
          </a:stretch>
        </p:blipFill>
        <p:spPr>
          <a:xfrm>
            <a:off x="9186560" y="946095"/>
            <a:ext cx="2659314" cy="4602162"/>
          </a:xfrm>
          <a:prstGeom prst="rect">
            <a:avLst/>
          </a:prstGeom>
        </p:spPr>
      </p:pic>
      <p:pic>
        <p:nvPicPr>
          <p:cNvPr id="7" name="Picture 6">
            <a:extLst>
              <a:ext uri="{FF2B5EF4-FFF2-40B4-BE49-F238E27FC236}">
                <a16:creationId xmlns:a16="http://schemas.microsoft.com/office/drawing/2014/main" id="{2BE32A9C-5C68-42F4-916F-263B1C3986D6}"/>
              </a:ext>
            </a:extLst>
          </p:cNvPr>
          <p:cNvPicPr>
            <a:picLocks noChangeAspect="1"/>
          </p:cNvPicPr>
          <p:nvPr/>
        </p:nvPicPr>
        <p:blipFill>
          <a:blip r:embed="rId6"/>
          <a:stretch>
            <a:fillRect/>
          </a:stretch>
        </p:blipFill>
        <p:spPr>
          <a:xfrm>
            <a:off x="4544560" y="4462805"/>
            <a:ext cx="4318226" cy="1925875"/>
          </a:xfrm>
          <a:prstGeom prst="rect">
            <a:avLst/>
          </a:prstGeom>
        </p:spPr>
      </p:pic>
    </p:spTree>
    <p:extLst>
      <p:ext uri="{BB962C8B-B14F-4D97-AF65-F5344CB8AC3E}">
        <p14:creationId xmlns:p14="http://schemas.microsoft.com/office/powerpoint/2010/main" val="399272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Native AXI4 Master : Offset Support</a:t>
            </a:r>
          </a:p>
        </p:txBody>
      </p:sp>
      <p:sp>
        <p:nvSpPr>
          <p:cNvPr id="2" name="Content Placeholder 1"/>
          <p:cNvSpPr>
            <a:spLocks noGrp="1"/>
          </p:cNvSpPr>
          <p:nvPr>
            <p:ph idx="1"/>
          </p:nvPr>
        </p:nvSpPr>
        <p:spPr/>
        <p:txBody>
          <a:bodyPr/>
          <a:lstStyle/>
          <a:p>
            <a:r>
              <a:rPr lang="en-US" dirty="0"/>
              <a:t>Address Offset / Base Address Support </a:t>
            </a:r>
          </a:p>
          <a:p>
            <a:pPr lvl="1"/>
            <a:r>
              <a:rPr lang="en-US" dirty="0"/>
              <a:t>Support provided for address offset</a:t>
            </a:r>
          </a:p>
          <a:p>
            <a:r>
              <a:rPr lang="en-US" dirty="0"/>
              <a:t>Port Offset</a:t>
            </a:r>
          </a:p>
          <a:p>
            <a:pPr lvl="1"/>
            <a:r>
              <a:rPr lang="en-US" dirty="0"/>
              <a:t>Defines the offset for the port</a:t>
            </a:r>
          </a:p>
          <a:p>
            <a:pPr lvl="1"/>
            <a:r>
              <a:rPr lang="en-US" dirty="0"/>
              <a:t>May be set on individual interfaces using the INTERFACE directive</a:t>
            </a:r>
          </a:p>
          <a:p>
            <a:r>
              <a:rPr lang="en-US" dirty="0"/>
              <a:t>Global Offset</a:t>
            </a:r>
          </a:p>
          <a:p>
            <a:pPr lvl="1"/>
            <a:r>
              <a:rPr lang="en-US" dirty="0"/>
              <a:t>Globally controls the offset ports of </a:t>
            </a:r>
            <a:br>
              <a:rPr lang="en-US" dirty="0"/>
            </a:br>
            <a:r>
              <a:rPr lang="en-US" dirty="0"/>
              <a:t>all M_AXI interface in the design</a:t>
            </a:r>
          </a:p>
          <a:p>
            <a:pPr lvl="1"/>
            <a:r>
              <a:rPr lang="en-US" dirty="0"/>
              <a:t>May be set using the interface </a:t>
            </a:r>
            <a:br>
              <a:rPr lang="en-US" dirty="0"/>
            </a:br>
            <a:r>
              <a:rPr lang="en-US" dirty="0"/>
              <a:t>configuration</a:t>
            </a:r>
          </a:p>
          <a:p>
            <a:pPr lvl="2"/>
            <a:r>
              <a:rPr lang="en-US" dirty="0"/>
              <a:t>Using Tcl command </a:t>
            </a:r>
            <a:r>
              <a:rPr lang="en-US" dirty="0" err="1"/>
              <a:t>config_interface</a:t>
            </a:r>
            <a:r>
              <a:rPr lang="en-US" dirty="0"/>
              <a:t> </a:t>
            </a:r>
            <a:br>
              <a:rPr lang="en-US" dirty="0"/>
            </a:br>
            <a:r>
              <a:rPr lang="en-US" dirty="0"/>
              <a:t>-</a:t>
            </a:r>
            <a:r>
              <a:rPr lang="en-US" dirty="0" err="1"/>
              <a:t>m_axi_offset</a:t>
            </a:r>
            <a:r>
              <a:rPr lang="en-US" dirty="0"/>
              <a:t> option </a:t>
            </a:r>
          </a:p>
        </p:txBody>
      </p:sp>
      <p:sp>
        <p:nvSpPr>
          <p:cNvPr id="4" name="Slide Number Placeholder 3"/>
          <p:cNvSpPr>
            <a:spLocks noGrp="1"/>
          </p:cNvSpPr>
          <p:nvPr>
            <p:ph type="sldNum" sz="quarter" idx="10"/>
          </p:nvPr>
        </p:nvSpPr>
        <p:spPr>
          <a:xfrm>
            <a:off x="579120" y="6325606"/>
            <a:ext cx="2796539" cy="365125"/>
          </a:xfrm>
        </p:spPr>
        <p:txBody>
          <a:bodyPr/>
          <a:lstStyle/>
          <a:p>
            <a:pPr>
              <a:defRPr/>
            </a:pPr>
            <a:r>
              <a:rPr lang="en-US" dirty="0"/>
              <a:t>Creating Processor System 24- </a:t>
            </a:r>
            <a:fld id="{99D29FBF-A473-46DA-BC14-675AC1C8F9A5}" type="slidenum">
              <a:rPr lang="en-US" smtClean="0"/>
              <a:pPr>
                <a:defRPr/>
              </a:pPr>
              <a:t>34</a:t>
            </a:fld>
            <a:endParaRPr lang="en-US" dirty="0"/>
          </a:p>
        </p:txBody>
      </p:sp>
      <p:pic>
        <p:nvPicPr>
          <p:cNvPr id="7" name="Picture 6">
            <a:extLst>
              <a:ext uri="{FF2B5EF4-FFF2-40B4-BE49-F238E27FC236}">
                <a16:creationId xmlns:a16="http://schemas.microsoft.com/office/drawing/2014/main" id="{88FCF61B-4B54-4AC9-90CE-DA1BCE766C76}"/>
              </a:ext>
            </a:extLst>
          </p:cNvPr>
          <p:cNvPicPr>
            <a:picLocks noChangeAspect="1"/>
          </p:cNvPicPr>
          <p:nvPr/>
        </p:nvPicPr>
        <p:blipFill>
          <a:blip r:embed="rId2"/>
          <a:stretch>
            <a:fillRect/>
          </a:stretch>
        </p:blipFill>
        <p:spPr>
          <a:xfrm>
            <a:off x="5628872" y="3241876"/>
            <a:ext cx="3470996" cy="3405813"/>
          </a:xfrm>
          <a:prstGeom prst="rect">
            <a:avLst/>
          </a:prstGeom>
        </p:spPr>
      </p:pic>
      <p:pic>
        <p:nvPicPr>
          <p:cNvPr id="8" name="Picture 7">
            <a:extLst>
              <a:ext uri="{FF2B5EF4-FFF2-40B4-BE49-F238E27FC236}">
                <a16:creationId xmlns:a16="http://schemas.microsoft.com/office/drawing/2014/main" id="{3FCDCC0E-6F5A-4856-87E9-0964B38A49AD}"/>
              </a:ext>
            </a:extLst>
          </p:cNvPr>
          <p:cNvPicPr>
            <a:picLocks noChangeAspect="1"/>
          </p:cNvPicPr>
          <p:nvPr/>
        </p:nvPicPr>
        <p:blipFill>
          <a:blip r:embed="rId3"/>
          <a:stretch>
            <a:fillRect/>
          </a:stretch>
        </p:blipFill>
        <p:spPr>
          <a:xfrm>
            <a:off x="9387293" y="713232"/>
            <a:ext cx="2324505" cy="4564380"/>
          </a:xfrm>
          <a:prstGeom prst="rect">
            <a:avLst/>
          </a:prstGeom>
        </p:spPr>
      </p:pic>
      <p:sp>
        <p:nvSpPr>
          <p:cNvPr id="9" name="Rectangle 8">
            <a:extLst>
              <a:ext uri="{FF2B5EF4-FFF2-40B4-BE49-F238E27FC236}">
                <a16:creationId xmlns:a16="http://schemas.microsoft.com/office/drawing/2014/main" id="{30AB9D28-69ED-43E2-9EAC-96817E9AF907}"/>
              </a:ext>
            </a:extLst>
          </p:cNvPr>
          <p:cNvSpPr/>
          <p:nvPr/>
        </p:nvSpPr>
        <p:spPr bwMode="auto">
          <a:xfrm>
            <a:off x="10736736" y="4292849"/>
            <a:ext cx="806146" cy="294392"/>
          </a:xfrm>
          <a:prstGeom prst="rect">
            <a:avLst/>
          </a:prstGeom>
          <a:no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Tree>
    <p:extLst>
      <p:ext uri="{BB962C8B-B14F-4D97-AF65-F5344CB8AC3E}">
        <p14:creationId xmlns:p14="http://schemas.microsoft.com/office/powerpoint/2010/main" val="17132566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Native AXI4 Master : Offset Support</a:t>
            </a:r>
          </a:p>
        </p:txBody>
      </p:sp>
      <p:sp>
        <p:nvSpPr>
          <p:cNvPr id="2" name="Content Placeholder 1"/>
          <p:cNvSpPr>
            <a:spLocks noGrp="1"/>
          </p:cNvSpPr>
          <p:nvPr>
            <p:ph idx="1"/>
          </p:nvPr>
        </p:nvSpPr>
        <p:spPr/>
        <p:txBody>
          <a:bodyPr/>
          <a:lstStyle/>
          <a:p>
            <a:r>
              <a:rPr lang="en-US" dirty="0"/>
              <a:t>Address Offset / Base Address Support </a:t>
            </a:r>
          </a:p>
          <a:p>
            <a:pPr lvl="1"/>
            <a:r>
              <a:rPr lang="en-US" dirty="0"/>
              <a:t>Support provided for address offset</a:t>
            </a:r>
          </a:p>
          <a:p>
            <a:r>
              <a:rPr lang="en-US" dirty="0"/>
              <a:t>Port Offset</a:t>
            </a:r>
          </a:p>
          <a:p>
            <a:pPr lvl="1"/>
            <a:r>
              <a:rPr lang="en-US" dirty="0"/>
              <a:t>Defines the offset for the port</a:t>
            </a:r>
          </a:p>
          <a:p>
            <a:pPr lvl="1"/>
            <a:r>
              <a:rPr lang="en-US" dirty="0"/>
              <a:t>May be set on individual interfaces using the INTERFACE directive</a:t>
            </a:r>
          </a:p>
          <a:p>
            <a:r>
              <a:rPr lang="en-US" dirty="0"/>
              <a:t>Global Offset</a:t>
            </a:r>
          </a:p>
          <a:p>
            <a:pPr lvl="1"/>
            <a:r>
              <a:rPr lang="en-US" dirty="0"/>
              <a:t>Globally controls the offset ports of </a:t>
            </a:r>
            <a:br>
              <a:rPr lang="en-US" dirty="0"/>
            </a:br>
            <a:r>
              <a:rPr lang="en-US" dirty="0"/>
              <a:t>all M_AXI interface in the design</a:t>
            </a:r>
          </a:p>
          <a:p>
            <a:pPr lvl="1"/>
            <a:r>
              <a:rPr lang="en-US" dirty="0"/>
              <a:t>May be set using the interface </a:t>
            </a:r>
            <a:br>
              <a:rPr lang="en-US" dirty="0"/>
            </a:br>
            <a:r>
              <a:rPr lang="en-US" dirty="0"/>
              <a:t>configuration</a:t>
            </a:r>
          </a:p>
          <a:p>
            <a:pPr lvl="2"/>
            <a:r>
              <a:rPr lang="en-US" dirty="0"/>
              <a:t>Using Tcl command </a:t>
            </a:r>
            <a:r>
              <a:rPr lang="en-US" dirty="0" err="1"/>
              <a:t>config_interface</a:t>
            </a:r>
            <a:r>
              <a:rPr lang="en-US" dirty="0"/>
              <a:t> </a:t>
            </a:r>
            <a:br>
              <a:rPr lang="en-US" dirty="0"/>
            </a:br>
            <a:r>
              <a:rPr lang="en-US" dirty="0"/>
              <a:t>-</a:t>
            </a:r>
            <a:r>
              <a:rPr lang="en-US" dirty="0" err="1"/>
              <a:t>m_axi_offset</a:t>
            </a:r>
            <a:r>
              <a:rPr lang="en-US" dirty="0"/>
              <a:t> option </a:t>
            </a:r>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35</a:t>
            </a:fld>
            <a:endParaRPr lang="en-US" dirty="0">
              <a:solidFill>
                <a:srgbClr val="0C0C0C">
                  <a:tint val="75000"/>
                </a:srgbClr>
              </a:solidFill>
              <a:latin typeface="Arial"/>
            </a:endParaRPr>
          </a:p>
        </p:txBody>
      </p:sp>
      <p:pic>
        <p:nvPicPr>
          <p:cNvPr id="5" name="Picture 4">
            <a:extLst>
              <a:ext uri="{FF2B5EF4-FFF2-40B4-BE49-F238E27FC236}">
                <a16:creationId xmlns:a16="http://schemas.microsoft.com/office/drawing/2014/main" id="{0D82C19A-BA4D-4DE4-A6C9-07C0B290ED5E}"/>
              </a:ext>
            </a:extLst>
          </p:cNvPr>
          <p:cNvPicPr>
            <a:picLocks noChangeAspect="1"/>
          </p:cNvPicPr>
          <p:nvPr/>
        </p:nvPicPr>
        <p:blipFill>
          <a:blip r:embed="rId2"/>
          <a:stretch>
            <a:fillRect/>
          </a:stretch>
        </p:blipFill>
        <p:spPr>
          <a:xfrm>
            <a:off x="12453225" y="60515"/>
            <a:ext cx="2705046" cy="4149877"/>
          </a:xfrm>
          <a:prstGeom prst="rect">
            <a:avLst/>
          </a:prstGeom>
        </p:spPr>
      </p:pic>
      <p:pic>
        <p:nvPicPr>
          <p:cNvPr id="6" name="Picture 5">
            <a:extLst>
              <a:ext uri="{FF2B5EF4-FFF2-40B4-BE49-F238E27FC236}">
                <a16:creationId xmlns:a16="http://schemas.microsoft.com/office/drawing/2014/main" id="{79B510AC-893F-42F3-B872-DE6896088905}"/>
              </a:ext>
            </a:extLst>
          </p:cNvPr>
          <p:cNvPicPr>
            <a:picLocks noChangeAspect="1"/>
          </p:cNvPicPr>
          <p:nvPr/>
        </p:nvPicPr>
        <p:blipFill>
          <a:blip r:embed="rId3"/>
          <a:stretch>
            <a:fillRect/>
          </a:stretch>
        </p:blipFill>
        <p:spPr>
          <a:xfrm>
            <a:off x="12453225" y="4630932"/>
            <a:ext cx="2995722" cy="1749551"/>
          </a:xfrm>
          <a:prstGeom prst="rect">
            <a:avLst/>
          </a:prstGeom>
        </p:spPr>
      </p:pic>
      <p:pic>
        <p:nvPicPr>
          <p:cNvPr id="7" name="Picture 6">
            <a:extLst>
              <a:ext uri="{FF2B5EF4-FFF2-40B4-BE49-F238E27FC236}">
                <a16:creationId xmlns:a16="http://schemas.microsoft.com/office/drawing/2014/main" id="{88FCF61B-4B54-4AC9-90CE-DA1BCE766C76}"/>
              </a:ext>
            </a:extLst>
          </p:cNvPr>
          <p:cNvPicPr>
            <a:picLocks noChangeAspect="1"/>
          </p:cNvPicPr>
          <p:nvPr/>
        </p:nvPicPr>
        <p:blipFill>
          <a:blip r:embed="rId4"/>
          <a:stretch>
            <a:fillRect/>
          </a:stretch>
        </p:blipFill>
        <p:spPr>
          <a:xfrm>
            <a:off x="5628872" y="3241876"/>
            <a:ext cx="3470996" cy="3405813"/>
          </a:xfrm>
          <a:prstGeom prst="rect">
            <a:avLst/>
          </a:prstGeom>
        </p:spPr>
      </p:pic>
      <p:pic>
        <p:nvPicPr>
          <p:cNvPr id="8" name="Picture 7">
            <a:extLst>
              <a:ext uri="{FF2B5EF4-FFF2-40B4-BE49-F238E27FC236}">
                <a16:creationId xmlns:a16="http://schemas.microsoft.com/office/drawing/2014/main" id="{3FCDCC0E-6F5A-4856-87E9-0964B38A49AD}"/>
              </a:ext>
            </a:extLst>
          </p:cNvPr>
          <p:cNvPicPr>
            <a:picLocks noChangeAspect="1"/>
          </p:cNvPicPr>
          <p:nvPr/>
        </p:nvPicPr>
        <p:blipFill>
          <a:blip r:embed="rId5"/>
          <a:stretch>
            <a:fillRect/>
          </a:stretch>
        </p:blipFill>
        <p:spPr>
          <a:xfrm>
            <a:off x="9387293" y="713232"/>
            <a:ext cx="2324505" cy="4564380"/>
          </a:xfrm>
          <a:prstGeom prst="rect">
            <a:avLst/>
          </a:prstGeom>
        </p:spPr>
      </p:pic>
      <p:sp>
        <p:nvSpPr>
          <p:cNvPr id="9" name="Rectangle 8">
            <a:extLst>
              <a:ext uri="{FF2B5EF4-FFF2-40B4-BE49-F238E27FC236}">
                <a16:creationId xmlns:a16="http://schemas.microsoft.com/office/drawing/2014/main" id="{30AB9D28-69ED-43E2-9EAC-96817E9AF907}"/>
              </a:ext>
            </a:extLst>
          </p:cNvPr>
          <p:cNvSpPr/>
          <p:nvPr/>
        </p:nvSpPr>
        <p:spPr bwMode="auto">
          <a:xfrm>
            <a:off x="10736736" y="4292849"/>
            <a:ext cx="806146" cy="294392"/>
          </a:xfrm>
          <a:prstGeom prst="rect">
            <a:avLst/>
          </a:prstGeom>
          <a:no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Tree>
    <p:extLst>
      <p:ext uri="{BB962C8B-B14F-4D97-AF65-F5344CB8AC3E}">
        <p14:creationId xmlns:p14="http://schemas.microsoft.com/office/powerpoint/2010/main" val="14789654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B6BC3E-617A-48DD-A2B5-9954D94CA524}"/>
              </a:ext>
            </a:extLst>
          </p:cNvPr>
          <p:cNvPicPr>
            <a:picLocks noChangeAspect="1"/>
          </p:cNvPicPr>
          <p:nvPr/>
        </p:nvPicPr>
        <p:blipFill>
          <a:blip r:embed="rId3"/>
          <a:stretch>
            <a:fillRect/>
          </a:stretch>
        </p:blipFill>
        <p:spPr>
          <a:xfrm>
            <a:off x="1300770" y="4025416"/>
            <a:ext cx="3714750" cy="1857375"/>
          </a:xfrm>
          <a:prstGeom prst="rect">
            <a:avLst/>
          </a:prstGeom>
        </p:spPr>
      </p:pic>
      <p:sp>
        <p:nvSpPr>
          <p:cNvPr id="3" name="Title 2"/>
          <p:cNvSpPr>
            <a:spLocks noGrp="1"/>
          </p:cNvSpPr>
          <p:nvPr>
            <p:ph type="title"/>
          </p:nvPr>
        </p:nvSpPr>
        <p:spPr/>
        <p:txBody>
          <a:bodyPr/>
          <a:lstStyle/>
          <a:p>
            <a:r>
              <a:rPr lang="en-US" dirty="0"/>
              <a:t>Native AXI4 Master: Offset=off</a:t>
            </a:r>
            <a:endParaRPr lang="en-US" strike="sngStrike" dirty="0"/>
          </a:p>
        </p:txBody>
      </p:sp>
      <p:sp>
        <p:nvSpPr>
          <p:cNvPr id="5" name="Content Placeholder 4"/>
          <p:cNvSpPr>
            <a:spLocks noGrp="1"/>
          </p:cNvSpPr>
          <p:nvPr>
            <p:ph sz="half" idx="1"/>
          </p:nvPr>
        </p:nvSpPr>
        <p:spPr/>
        <p:txBody>
          <a:bodyPr/>
          <a:lstStyle/>
          <a:p>
            <a:r>
              <a:rPr lang="en-US" dirty="0"/>
              <a:t>AXI4 Master Interface</a:t>
            </a:r>
          </a:p>
          <a:p>
            <a:pPr lvl="1"/>
            <a:r>
              <a:rPr lang="en-US" dirty="0"/>
              <a:t>No offset is provided for the address</a:t>
            </a:r>
          </a:p>
          <a:p>
            <a:pPr lvl="2"/>
            <a:r>
              <a:rPr lang="en-US" dirty="0"/>
              <a:t>Same as existing behavior</a:t>
            </a:r>
          </a:p>
          <a:p>
            <a:pPr lvl="1"/>
            <a:r>
              <a:rPr lang="en-US" dirty="0"/>
              <a:t>The offset (BASEADDR) is set IPI </a:t>
            </a:r>
          </a:p>
          <a:p>
            <a:pPr lvl="2"/>
            <a:r>
              <a:rPr lang="en-US" dirty="0"/>
              <a:t>Using IP customization GUI </a:t>
            </a:r>
          </a:p>
          <a:p>
            <a:pPr lvl="1"/>
            <a:r>
              <a:rPr lang="en-US" dirty="0"/>
              <a:t>The offset can </a:t>
            </a:r>
            <a:r>
              <a:rPr lang="en-US" u="sng" dirty="0"/>
              <a:t>not</a:t>
            </a:r>
            <a:r>
              <a:rPr lang="en-US" dirty="0"/>
              <a:t> be changed on the fly</a:t>
            </a:r>
          </a:p>
          <a:p>
            <a:endParaRPr lang="en-US" dirty="0"/>
          </a:p>
        </p:txBody>
      </p:sp>
      <p:sp>
        <p:nvSpPr>
          <p:cNvPr id="2" name="Slide Number Placeholder 1"/>
          <p:cNvSpPr>
            <a:spLocks noGrp="1"/>
          </p:cNvSpPr>
          <p:nvPr>
            <p:ph type="sldNum" sz="quarter" idx="10"/>
          </p:nvPr>
        </p:nvSpPr>
        <p:spPr>
          <a:xfrm>
            <a:off x="579120" y="6325606"/>
            <a:ext cx="3342639" cy="365125"/>
          </a:xfrm>
        </p:spPr>
        <p:txBody>
          <a:bodyPr/>
          <a:lstStyle/>
          <a:p>
            <a:pPr>
              <a:defRPr/>
            </a:pPr>
            <a:r>
              <a:rPr lang="en-US" dirty="0"/>
              <a:t>Creating Processor System 24- </a:t>
            </a:r>
            <a:fld id="{99D29FBF-A473-46DA-BC14-675AC1C8F9A5}" type="slidenum">
              <a:rPr lang="en-US" smtClean="0"/>
              <a:pPr>
                <a:defRPr/>
              </a:pPr>
              <a:t>36</a:t>
            </a:fld>
            <a:endParaRPr lang="en-US" dirty="0"/>
          </a:p>
        </p:txBody>
      </p:sp>
      <p:sp>
        <p:nvSpPr>
          <p:cNvPr id="9" name="TextBox 8"/>
          <p:cNvSpPr txBox="1"/>
          <p:nvPr/>
        </p:nvSpPr>
        <p:spPr>
          <a:xfrm>
            <a:off x="5374068" y="4658908"/>
            <a:ext cx="1476065" cy="2308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a:r>
              <a:rPr lang="en-US" sz="900" b="1" dirty="0"/>
              <a:t>AXI4 Master Interface</a:t>
            </a:r>
          </a:p>
        </p:txBody>
      </p:sp>
      <p:cxnSp>
        <p:nvCxnSpPr>
          <p:cNvPr id="12" name="Straight Arrow Connector 11">
            <a:extLst>
              <a:ext uri="{FF2B5EF4-FFF2-40B4-BE49-F238E27FC236}">
                <a16:creationId xmlns:a16="http://schemas.microsoft.com/office/drawing/2014/main" id="{EE276405-F315-4EF7-B85B-F758890ECA11}"/>
              </a:ext>
            </a:extLst>
          </p:cNvPr>
          <p:cNvCxnSpPr/>
          <p:nvPr/>
        </p:nvCxnSpPr>
        <p:spPr bwMode="auto">
          <a:xfrm flipH="1">
            <a:off x="4811011" y="4779505"/>
            <a:ext cx="409021" cy="0"/>
          </a:xfrm>
          <a:prstGeom prst="straightConnector1">
            <a:avLst/>
          </a:prstGeom>
          <a:solidFill>
            <a:srgbClr val="EC891D"/>
          </a:solidFill>
          <a:ln w="38100" cap="flat" cmpd="sng" algn="ctr">
            <a:solidFill>
              <a:srgbClr val="EE3424"/>
            </a:solidFill>
            <a:prstDash val="solid"/>
            <a:round/>
            <a:headEnd type="none" w="med" len="med"/>
            <a:tailEnd type="triangle" w="med" len="med"/>
          </a:ln>
          <a:effectLst/>
        </p:spPr>
      </p:cxnSp>
      <p:sp>
        <p:nvSpPr>
          <p:cNvPr id="13" name="TextBox 12">
            <a:extLst>
              <a:ext uri="{FF2B5EF4-FFF2-40B4-BE49-F238E27FC236}">
                <a16:creationId xmlns:a16="http://schemas.microsoft.com/office/drawing/2014/main" id="{A99C8C8B-FF44-42D2-BBD3-6EB500F142C3}"/>
              </a:ext>
            </a:extLst>
          </p:cNvPr>
          <p:cNvSpPr txBox="1"/>
          <p:nvPr/>
        </p:nvSpPr>
        <p:spPr>
          <a:xfrm>
            <a:off x="1613858" y="3619352"/>
            <a:ext cx="3198971" cy="261610"/>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100" b="1" kern="0" dirty="0" err="1">
                <a:solidFill>
                  <a:srgbClr val="000000"/>
                </a:solidFill>
                <a:latin typeface="Courier New" panose="02070309020205020404" pitchFamily="49" charset="0"/>
                <a:cs typeface="Courier New" panose="02070309020205020404" pitchFamily="49" charset="0"/>
              </a:rPr>
              <a:t>config_interface</a:t>
            </a:r>
            <a:r>
              <a:rPr lang="en-US" sz="1100" b="1" kern="0" dirty="0">
                <a:solidFill>
                  <a:srgbClr val="000000"/>
                </a:solidFill>
                <a:latin typeface="Courier New" panose="02070309020205020404" pitchFamily="49" charset="0"/>
                <a:cs typeface="Courier New" panose="02070309020205020404" pitchFamily="49" charset="0"/>
              </a:rPr>
              <a:t> -</a:t>
            </a:r>
            <a:r>
              <a:rPr lang="en-US" sz="1100" b="1" kern="0" dirty="0" err="1">
                <a:solidFill>
                  <a:srgbClr val="000000"/>
                </a:solidFill>
                <a:latin typeface="Courier New" panose="02070309020205020404" pitchFamily="49" charset="0"/>
                <a:cs typeface="Courier New" panose="02070309020205020404" pitchFamily="49" charset="0"/>
              </a:rPr>
              <a:t>m_axi_offset</a:t>
            </a:r>
            <a:r>
              <a:rPr lang="en-US" sz="1100" b="1" kern="0" dirty="0">
                <a:solidFill>
                  <a:srgbClr val="000000"/>
                </a:solidFill>
                <a:latin typeface="Courier New" pitchFamily="49" charset="0"/>
                <a:cs typeface="Courier New" pitchFamily="49" charset="0"/>
              </a:rPr>
              <a:t> off</a:t>
            </a:r>
          </a:p>
        </p:txBody>
      </p:sp>
      <p:pic>
        <p:nvPicPr>
          <p:cNvPr id="4" name="Picture 3">
            <a:extLst>
              <a:ext uri="{FF2B5EF4-FFF2-40B4-BE49-F238E27FC236}">
                <a16:creationId xmlns:a16="http://schemas.microsoft.com/office/drawing/2014/main" id="{9DA93186-6164-4A99-824C-CEC7F41CB988}"/>
              </a:ext>
            </a:extLst>
          </p:cNvPr>
          <p:cNvPicPr>
            <a:picLocks noChangeAspect="1"/>
          </p:cNvPicPr>
          <p:nvPr/>
        </p:nvPicPr>
        <p:blipFill rotWithShape="1">
          <a:blip r:embed="rId4"/>
          <a:srcRect l="25586" t="15613" r="38613" b="8058"/>
          <a:stretch/>
        </p:blipFill>
        <p:spPr>
          <a:xfrm>
            <a:off x="7396244" y="1274544"/>
            <a:ext cx="2963762" cy="4689617"/>
          </a:xfrm>
          <a:prstGeom prst="rect">
            <a:avLst/>
          </a:prstGeom>
        </p:spPr>
      </p:pic>
      <p:sp>
        <p:nvSpPr>
          <p:cNvPr id="14" name="Rectangle 13">
            <a:extLst>
              <a:ext uri="{FF2B5EF4-FFF2-40B4-BE49-F238E27FC236}">
                <a16:creationId xmlns:a16="http://schemas.microsoft.com/office/drawing/2014/main" id="{8D147171-BE24-4825-903F-B06966A50E1C}"/>
              </a:ext>
            </a:extLst>
          </p:cNvPr>
          <p:cNvSpPr/>
          <p:nvPr/>
        </p:nvSpPr>
        <p:spPr bwMode="auto">
          <a:xfrm>
            <a:off x="7570456" y="4333164"/>
            <a:ext cx="2789550" cy="136478"/>
          </a:xfrm>
          <a:prstGeom prst="rect">
            <a:avLst/>
          </a:prstGeom>
          <a:no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endParaRPr>
          </a:p>
        </p:txBody>
      </p:sp>
    </p:spTree>
    <p:extLst>
      <p:ext uri="{BB962C8B-B14F-4D97-AF65-F5344CB8AC3E}">
        <p14:creationId xmlns:p14="http://schemas.microsoft.com/office/powerpoint/2010/main" val="26579964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B6BC3E-617A-48DD-A2B5-9954D94CA524}"/>
              </a:ext>
            </a:extLst>
          </p:cNvPr>
          <p:cNvPicPr>
            <a:picLocks noChangeAspect="1"/>
          </p:cNvPicPr>
          <p:nvPr/>
        </p:nvPicPr>
        <p:blipFill>
          <a:blip r:embed="rId3"/>
          <a:stretch>
            <a:fillRect/>
          </a:stretch>
        </p:blipFill>
        <p:spPr>
          <a:xfrm>
            <a:off x="1300770" y="4025416"/>
            <a:ext cx="3714750" cy="1857375"/>
          </a:xfrm>
          <a:prstGeom prst="rect">
            <a:avLst/>
          </a:prstGeom>
        </p:spPr>
      </p:pic>
      <p:sp>
        <p:nvSpPr>
          <p:cNvPr id="3" name="Title 2"/>
          <p:cNvSpPr>
            <a:spLocks noGrp="1"/>
          </p:cNvSpPr>
          <p:nvPr>
            <p:ph type="title"/>
          </p:nvPr>
        </p:nvSpPr>
        <p:spPr/>
        <p:txBody>
          <a:bodyPr/>
          <a:lstStyle/>
          <a:p>
            <a:r>
              <a:rPr lang="en-US" dirty="0"/>
              <a:t>Native AXI4 Master: Offset=off </a:t>
            </a:r>
            <a:r>
              <a:rPr lang="en-US" strike="sngStrike" dirty="0"/>
              <a:t>(default)</a:t>
            </a:r>
          </a:p>
        </p:txBody>
      </p:sp>
      <p:sp>
        <p:nvSpPr>
          <p:cNvPr id="5" name="Content Placeholder 4"/>
          <p:cNvSpPr>
            <a:spLocks noGrp="1"/>
          </p:cNvSpPr>
          <p:nvPr>
            <p:ph sz="half" idx="1"/>
          </p:nvPr>
        </p:nvSpPr>
        <p:spPr/>
        <p:txBody>
          <a:bodyPr/>
          <a:lstStyle/>
          <a:p>
            <a:r>
              <a:rPr lang="en-US" strike="sngStrike" dirty="0"/>
              <a:t>Default </a:t>
            </a:r>
            <a:r>
              <a:rPr lang="en-US" dirty="0"/>
              <a:t>AXI4 Master Interface</a:t>
            </a:r>
          </a:p>
          <a:p>
            <a:pPr lvl="1"/>
            <a:r>
              <a:rPr lang="en-US" dirty="0"/>
              <a:t>No offset is provided for the address</a:t>
            </a:r>
          </a:p>
          <a:p>
            <a:pPr lvl="2"/>
            <a:r>
              <a:rPr lang="en-US" dirty="0"/>
              <a:t>Same as existing behavior</a:t>
            </a:r>
          </a:p>
          <a:p>
            <a:pPr lvl="1"/>
            <a:r>
              <a:rPr lang="en-US" dirty="0"/>
              <a:t>The offset (BASEADDR) is set IPI </a:t>
            </a:r>
          </a:p>
          <a:p>
            <a:pPr lvl="2"/>
            <a:r>
              <a:rPr lang="en-US" dirty="0"/>
              <a:t>Using IP customization GUI </a:t>
            </a:r>
          </a:p>
          <a:p>
            <a:pPr lvl="1"/>
            <a:r>
              <a:rPr lang="en-US" dirty="0"/>
              <a:t>The offset can </a:t>
            </a:r>
            <a:r>
              <a:rPr lang="en-US" u="sng" dirty="0"/>
              <a:t>not</a:t>
            </a:r>
            <a:r>
              <a:rPr lang="en-US" dirty="0"/>
              <a:t> be changed on the fly</a:t>
            </a:r>
          </a:p>
          <a:p>
            <a:endParaRPr lang="en-US" dirty="0"/>
          </a:p>
        </p:txBody>
      </p:sp>
      <p:sp>
        <p:nvSpPr>
          <p:cNvPr id="2" name="Slide Number Placeholder 1"/>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37</a:t>
            </a:fld>
            <a:endParaRPr lang="en-US" dirty="0">
              <a:solidFill>
                <a:srgbClr val="0C0C0C">
                  <a:tint val="75000"/>
                </a:srgbClr>
              </a:solidFill>
              <a:latin typeface="Arial"/>
            </a:endParaRPr>
          </a:p>
        </p:txBody>
      </p:sp>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04718" y="4282038"/>
            <a:ext cx="4376312" cy="25759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5374068" y="4658908"/>
            <a:ext cx="1476065" cy="2308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900" b="1" dirty="0">
                <a:solidFill>
                  <a:srgbClr val="0C0C0C"/>
                </a:solidFill>
                <a:latin typeface="Arial"/>
              </a:rPr>
              <a:t>AXI4 Master Interface</a:t>
            </a:r>
          </a:p>
        </p:txBody>
      </p:sp>
      <p:pic>
        <p:nvPicPr>
          <p:cNvPr id="11" name="Picture 10">
            <a:extLst>
              <a:ext uri="{FF2B5EF4-FFF2-40B4-BE49-F238E27FC236}">
                <a16:creationId xmlns:a16="http://schemas.microsoft.com/office/drawing/2014/main" id="{55FF89FF-D2BE-4CF7-9B49-83DE781B0F57}"/>
              </a:ext>
            </a:extLst>
          </p:cNvPr>
          <p:cNvPicPr>
            <a:picLocks noChangeAspect="1"/>
          </p:cNvPicPr>
          <p:nvPr/>
        </p:nvPicPr>
        <p:blipFill>
          <a:blip r:embed="rId5"/>
          <a:stretch>
            <a:fillRect/>
          </a:stretch>
        </p:blipFill>
        <p:spPr>
          <a:xfrm>
            <a:off x="12897210" y="461772"/>
            <a:ext cx="4083820" cy="2385018"/>
          </a:xfrm>
          <a:prstGeom prst="rect">
            <a:avLst/>
          </a:prstGeom>
        </p:spPr>
      </p:pic>
      <p:cxnSp>
        <p:nvCxnSpPr>
          <p:cNvPr id="12" name="Straight Arrow Connector 11">
            <a:extLst>
              <a:ext uri="{FF2B5EF4-FFF2-40B4-BE49-F238E27FC236}">
                <a16:creationId xmlns:a16="http://schemas.microsoft.com/office/drawing/2014/main" id="{EE276405-F315-4EF7-B85B-F758890ECA11}"/>
              </a:ext>
            </a:extLst>
          </p:cNvPr>
          <p:cNvCxnSpPr/>
          <p:nvPr/>
        </p:nvCxnSpPr>
        <p:spPr bwMode="auto">
          <a:xfrm flipH="1">
            <a:off x="4811011" y="4779505"/>
            <a:ext cx="409021" cy="0"/>
          </a:xfrm>
          <a:prstGeom prst="straightConnector1">
            <a:avLst/>
          </a:prstGeom>
          <a:solidFill>
            <a:srgbClr val="EC891D"/>
          </a:solidFill>
          <a:ln w="38100" cap="flat" cmpd="sng" algn="ctr">
            <a:solidFill>
              <a:srgbClr val="EE3424"/>
            </a:solidFill>
            <a:prstDash val="solid"/>
            <a:round/>
            <a:headEnd type="none" w="med" len="med"/>
            <a:tailEnd type="triangle" w="med" len="med"/>
          </a:ln>
          <a:effectLst/>
        </p:spPr>
      </p:cxnSp>
      <p:sp>
        <p:nvSpPr>
          <p:cNvPr id="13" name="TextBox 12">
            <a:extLst>
              <a:ext uri="{FF2B5EF4-FFF2-40B4-BE49-F238E27FC236}">
                <a16:creationId xmlns:a16="http://schemas.microsoft.com/office/drawing/2014/main" id="{A99C8C8B-FF44-42D2-BBD3-6EB500F142C3}"/>
              </a:ext>
            </a:extLst>
          </p:cNvPr>
          <p:cNvSpPr txBox="1"/>
          <p:nvPr/>
        </p:nvSpPr>
        <p:spPr>
          <a:xfrm>
            <a:off x="1613858" y="3619352"/>
            <a:ext cx="3198971" cy="261610"/>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100" b="1" kern="0" dirty="0" err="1">
                <a:solidFill>
                  <a:srgbClr val="000000"/>
                </a:solidFill>
                <a:latin typeface="Courier New" panose="02070309020205020404" pitchFamily="49" charset="0"/>
                <a:cs typeface="Courier New" panose="02070309020205020404" pitchFamily="49" charset="0"/>
              </a:rPr>
              <a:t>config_interface</a:t>
            </a:r>
            <a:r>
              <a:rPr lang="en-US" sz="1100" b="1" kern="0" dirty="0">
                <a:solidFill>
                  <a:srgbClr val="000000"/>
                </a:solidFill>
                <a:latin typeface="Courier New" panose="02070309020205020404" pitchFamily="49" charset="0"/>
                <a:cs typeface="Courier New" panose="02070309020205020404" pitchFamily="49" charset="0"/>
              </a:rPr>
              <a:t> -</a:t>
            </a:r>
            <a:r>
              <a:rPr lang="en-US" sz="1100" b="1" kern="0" dirty="0" err="1">
                <a:solidFill>
                  <a:srgbClr val="000000"/>
                </a:solidFill>
                <a:latin typeface="Courier New" panose="02070309020205020404" pitchFamily="49" charset="0"/>
                <a:cs typeface="Courier New" panose="02070309020205020404" pitchFamily="49" charset="0"/>
              </a:rPr>
              <a:t>m_axi_offset</a:t>
            </a:r>
            <a:r>
              <a:rPr lang="en-US" sz="1100" b="1" kern="0" dirty="0">
                <a:solidFill>
                  <a:srgbClr val="000000"/>
                </a:solidFill>
                <a:latin typeface="Courier New" pitchFamily="49" charset="0"/>
                <a:cs typeface="Courier New" pitchFamily="49" charset="0"/>
              </a:rPr>
              <a:t> off</a:t>
            </a:r>
          </a:p>
        </p:txBody>
      </p:sp>
      <p:pic>
        <p:nvPicPr>
          <p:cNvPr id="4" name="Picture 3">
            <a:extLst>
              <a:ext uri="{FF2B5EF4-FFF2-40B4-BE49-F238E27FC236}">
                <a16:creationId xmlns:a16="http://schemas.microsoft.com/office/drawing/2014/main" id="{9DA93186-6164-4A99-824C-CEC7F41CB988}"/>
              </a:ext>
            </a:extLst>
          </p:cNvPr>
          <p:cNvPicPr>
            <a:picLocks noChangeAspect="1"/>
          </p:cNvPicPr>
          <p:nvPr/>
        </p:nvPicPr>
        <p:blipFill rotWithShape="1">
          <a:blip r:embed="rId6"/>
          <a:srcRect l="25586" t="15613" r="38613" b="8058"/>
          <a:stretch/>
        </p:blipFill>
        <p:spPr>
          <a:xfrm>
            <a:off x="7396244" y="1274544"/>
            <a:ext cx="2963762" cy="4689617"/>
          </a:xfrm>
          <a:prstGeom prst="rect">
            <a:avLst/>
          </a:prstGeom>
        </p:spPr>
      </p:pic>
      <p:sp>
        <p:nvSpPr>
          <p:cNvPr id="14" name="Rectangle 13">
            <a:extLst>
              <a:ext uri="{FF2B5EF4-FFF2-40B4-BE49-F238E27FC236}">
                <a16:creationId xmlns:a16="http://schemas.microsoft.com/office/drawing/2014/main" id="{8D147171-BE24-4825-903F-B06966A50E1C}"/>
              </a:ext>
            </a:extLst>
          </p:cNvPr>
          <p:cNvSpPr/>
          <p:nvPr/>
        </p:nvSpPr>
        <p:spPr bwMode="auto">
          <a:xfrm>
            <a:off x="7570456" y="4333164"/>
            <a:ext cx="2789550" cy="136478"/>
          </a:xfrm>
          <a:prstGeom prst="rect">
            <a:avLst/>
          </a:prstGeom>
          <a:no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defTabSz="914400" fontAlgn="base">
              <a:spcBef>
                <a:spcPct val="0"/>
              </a:spcBef>
              <a:spcAft>
                <a:spcPct val="0"/>
              </a:spcAft>
              <a:defRPr/>
            </a:pPr>
            <a:endParaRPr lang="en-US" kern="0" dirty="0">
              <a:solidFill>
                <a:srgbClr val="000000"/>
              </a:solidFill>
              <a:latin typeface="Arial"/>
            </a:endParaRPr>
          </a:p>
        </p:txBody>
      </p:sp>
    </p:spTree>
    <p:extLst>
      <p:ext uri="{BB962C8B-B14F-4D97-AF65-F5344CB8AC3E}">
        <p14:creationId xmlns:p14="http://schemas.microsoft.com/office/powerpoint/2010/main" val="41403669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Native AXI4 Master: Offset=direct</a:t>
            </a:r>
          </a:p>
        </p:txBody>
      </p:sp>
      <p:sp>
        <p:nvSpPr>
          <p:cNvPr id="2" name="Content Placeholder 1"/>
          <p:cNvSpPr>
            <a:spLocks noGrp="1"/>
          </p:cNvSpPr>
          <p:nvPr>
            <p:ph sz="half" idx="1"/>
          </p:nvPr>
        </p:nvSpPr>
        <p:spPr/>
        <p:txBody>
          <a:bodyPr/>
          <a:lstStyle/>
          <a:p>
            <a:r>
              <a:rPr lang="en-US" dirty="0"/>
              <a:t>Direct Interface</a:t>
            </a:r>
          </a:p>
          <a:p>
            <a:pPr lvl="1"/>
            <a:r>
              <a:rPr lang="en-US" dirty="0"/>
              <a:t>Generates a scalar input offset port</a:t>
            </a:r>
          </a:p>
          <a:p>
            <a:pPr lvl="1"/>
            <a:r>
              <a:rPr lang="en-US" dirty="0"/>
              <a:t>The offset is set by driving the input port </a:t>
            </a:r>
          </a:p>
          <a:p>
            <a:pPr lvl="1"/>
            <a:r>
              <a:rPr lang="en-US" dirty="0"/>
              <a:t>It can be changed on the fly by driving the port with a different value</a:t>
            </a:r>
          </a:p>
          <a:p>
            <a:endParaRPr lang="en-US" dirty="0"/>
          </a:p>
        </p:txBody>
      </p:sp>
      <p:sp>
        <p:nvSpPr>
          <p:cNvPr id="4" name="Slide Number Placeholder 3"/>
          <p:cNvSpPr>
            <a:spLocks noGrp="1"/>
          </p:cNvSpPr>
          <p:nvPr>
            <p:ph type="sldNum" sz="quarter" idx="10"/>
          </p:nvPr>
        </p:nvSpPr>
        <p:spPr>
          <a:xfrm>
            <a:off x="579120" y="6325606"/>
            <a:ext cx="3190239" cy="365125"/>
          </a:xfrm>
        </p:spPr>
        <p:txBody>
          <a:bodyPr/>
          <a:lstStyle/>
          <a:p>
            <a:pPr>
              <a:defRPr/>
            </a:pPr>
            <a:r>
              <a:rPr lang="en-US" dirty="0"/>
              <a:t>Creating Processor System 24- </a:t>
            </a:r>
            <a:fld id="{99D29FBF-A473-46DA-BC14-675AC1C8F9A5}" type="slidenum">
              <a:rPr lang="en-US" smtClean="0"/>
              <a:pPr>
                <a:defRPr/>
              </a:pPr>
              <a:t>38</a:t>
            </a:fld>
            <a:endParaRPr lang="en-US" dirty="0"/>
          </a:p>
        </p:txBody>
      </p:sp>
      <p:sp>
        <p:nvSpPr>
          <p:cNvPr id="9" name="TextBox 8"/>
          <p:cNvSpPr txBox="1"/>
          <p:nvPr/>
        </p:nvSpPr>
        <p:spPr>
          <a:xfrm>
            <a:off x="6427948" y="5231587"/>
            <a:ext cx="1617700" cy="2308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a:r>
              <a:rPr lang="en-US" sz="900" b="1" dirty="0"/>
              <a:t>AXI4 Master Interface …</a:t>
            </a:r>
          </a:p>
        </p:txBody>
      </p:sp>
      <p:cxnSp>
        <p:nvCxnSpPr>
          <p:cNvPr id="10" name="Straight Arrow Connector 9"/>
          <p:cNvCxnSpPr/>
          <p:nvPr/>
        </p:nvCxnSpPr>
        <p:spPr bwMode="auto">
          <a:xfrm flipH="1">
            <a:off x="5864892" y="5352184"/>
            <a:ext cx="409021" cy="0"/>
          </a:xfrm>
          <a:prstGeom prst="straightConnector1">
            <a:avLst/>
          </a:prstGeom>
          <a:solidFill>
            <a:schemeClr val="tx2"/>
          </a:solidFill>
          <a:ln w="38100" cap="flat" cmpd="sng" algn="ctr">
            <a:solidFill>
              <a:schemeClr val="bg2"/>
            </a:solidFill>
            <a:prstDash val="solid"/>
            <a:round/>
            <a:headEnd type="none" w="med" len="med"/>
            <a:tailEnd type="triangle" w="med" len="med"/>
          </a:ln>
          <a:effectLst/>
        </p:spPr>
      </p:cxnSp>
      <p:sp>
        <p:nvSpPr>
          <p:cNvPr id="13" name="TextBox 12"/>
          <p:cNvSpPr txBox="1"/>
          <p:nvPr/>
        </p:nvSpPr>
        <p:spPr>
          <a:xfrm>
            <a:off x="317141" y="5764149"/>
            <a:ext cx="1928912" cy="3693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a:r>
              <a:rPr lang="en-US" sz="900" b="1" dirty="0"/>
              <a:t>…Plus port to specify address offset</a:t>
            </a:r>
          </a:p>
        </p:txBody>
      </p:sp>
      <p:cxnSp>
        <p:nvCxnSpPr>
          <p:cNvPr id="14" name="Straight Arrow Connector 13"/>
          <p:cNvCxnSpPr/>
          <p:nvPr/>
        </p:nvCxnSpPr>
        <p:spPr bwMode="auto">
          <a:xfrm>
            <a:off x="2340724" y="5854541"/>
            <a:ext cx="473353" cy="0"/>
          </a:xfrm>
          <a:prstGeom prst="straightConnector1">
            <a:avLst/>
          </a:prstGeom>
          <a:solidFill>
            <a:schemeClr val="tx2"/>
          </a:solidFill>
          <a:ln w="38100" cap="flat" cmpd="sng" algn="ctr">
            <a:solidFill>
              <a:schemeClr val="bg2"/>
            </a:solidFill>
            <a:prstDash val="solid"/>
            <a:round/>
            <a:headEnd type="none" w="med" len="med"/>
            <a:tailEnd type="triangle" w="med" len="med"/>
          </a:ln>
          <a:effectLst/>
        </p:spPr>
      </p:cxnSp>
      <p:sp>
        <p:nvSpPr>
          <p:cNvPr id="15" name="TextBox 14">
            <a:extLst>
              <a:ext uri="{FF2B5EF4-FFF2-40B4-BE49-F238E27FC236}">
                <a16:creationId xmlns:a16="http://schemas.microsoft.com/office/drawing/2014/main" id="{85A12942-413A-4AA6-8ECD-D60B3AAC80C0}"/>
              </a:ext>
            </a:extLst>
          </p:cNvPr>
          <p:cNvSpPr txBox="1"/>
          <p:nvPr/>
        </p:nvSpPr>
        <p:spPr>
          <a:xfrm>
            <a:off x="1921223" y="3726662"/>
            <a:ext cx="3606684" cy="261610"/>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100" b="1" kern="0" dirty="0" err="1">
                <a:solidFill>
                  <a:srgbClr val="000000"/>
                </a:solidFill>
                <a:latin typeface="Courier New" panose="02070309020205020404" pitchFamily="49" charset="0"/>
                <a:cs typeface="Courier New" panose="02070309020205020404" pitchFamily="49" charset="0"/>
              </a:rPr>
              <a:t>config_interface</a:t>
            </a:r>
            <a:r>
              <a:rPr lang="en-US" sz="1100" b="1" kern="0" dirty="0">
                <a:solidFill>
                  <a:srgbClr val="000000"/>
                </a:solidFill>
                <a:latin typeface="Courier New" panose="02070309020205020404" pitchFamily="49" charset="0"/>
                <a:cs typeface="Courier New" panose="02070309020205020404" pitchFamily="49" charset="0"/>
              </a:rPr>
              <a:t> -</a:t>
            </a:r>
            <a:r>
              <a:rPr lang="en-US" sz="1100" b="1" kern="0" dirty="0" err="1">
                <a:solidFill>
                  <a:srgbClr val="000000"/>
                </a:solidFill>
                <a:latin typeface="Courier New" panose="02070309020205020404" pitchFamily="49" charset="0"/>
                <a:cs typeface="Courier New" panose="02070309020205020404" pitchFamily="49" charset="0"/>
              </a:rPr>
              <a:t>m_axi_offset</a:t>
            </a:r>
            <a:r>
              <a:rPr lang="en-US" sz="1100" b="1" kern="0" dirty="0">
                <a:solidFill>
                  <a:srgbClr val="000000"/>
                </a:solidFill>
                <a:latin typeface="Courier New" pitchFamily="49" charset="0"/>
                <a:cs typeface="Courier New" pitchFamily="49" charset="0"/>
              </a:rPr>
              <a:t> direct</a:t>
            </a:r>
          </a:p>
        </p:txBody>
      </p:sp>
      <p:pic>
        <p:nvPicPr>
          <p:cNvPr id="6" name="Picture 5">
            <a:extLst>
              <a:ext uri="{FF2B5EF4-FFF2-40B4-BE49-F238E27FC236}">
                <a16:creationId xmlns:a16="http://schemas.microsoft.com/office/drawing/2014/main" id="{DD4889E2-AED6-43B4-ADDE-C3AEAF5CFF57}"/>
              </a:ext>
            </a:extLst>
          </p:cNvPr>
          <p:cNvPicPr>
            <a:picLocks noChangeAspect="1"/>
          </p:cNvPicPr>
          <p:nvPr/>
        </p:nvPicPr>
        <p:blipFill>
          <a:blip r:embed="rId2"/>
          <a:stretch>
            <a:fillRect/>
          </a:stretch>
        </p:blipFill>
        <p:spPr>
          <a:xfrm>
            <a:off x="8237363" y="1161263"/>
            <a:ext cx="2924619" cy="5130799"/>
          </a:xfrm>
          <a:prstGeom prst="rect">
            <a:avLst/>
          </a:prstGeom>
        </p:spPr>
      </p:pic>
      <p:pic>
        <p:nvPicPr>
          <p:cNvPr id="7" name="Picture 6">
            <a:extLst>
              <a:ext uri="{FF2B5EF4-FFF2-40B4-BE49-F238E27FC236}">
                <a16:creationId xmlns:a16="http://schemas.microsoft.com/office/drawing/2014/main" id="{7128C4F9-33A8-4738-A3CD-7115BBC9FCB5}"/>
              </a:ext>
            </a:extLst>
          </p:cNvPr>
          <p:cNvPicPr>
            <a:picLocks noChangeAspect="1"/>
          </p:cNvPicPr>
          <p:nvPr/>
        </p:nvPicPr>
        <p:blipFill>
          <a:blip r:embed="rId3"/>
          <a:stretch>
            <a:fillRect/>
          </a:stretch>
        </p:blipFill>
        <p:spPr>
          <a:xfrm>
            <a:off x="2865398" y="4782178"/>
            <a:ext cx="3019425" cy="1552575"/>
          </a:xfrm>
          <a:prstGeom prst="rect">
            <a:avLst/>
          </a:prstGeom>
        </p:spPr>
      </p:pic>
    </p:spTree>
    <p:extLst>
      <p:ext uri="{BB962C8B-B14F-4D97-AF65-F5344CB8AC3E}">
        <p14:creationId xmlns:p14="http://schemas.microsoft.com/office/powerpoint/2010/main" val="32309074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Native AXI4 Master: Offset=direct</a:t>
            </a:r>
          </a:p>
        </p:txBody>
      </p:sp>
      <p:sp>
        <p:nvSpPr>
          <p:cNvPr id="2" name="Content Placeholder 1"/>
          <p:cNvSpPr>
            <a:spLocks noGrp="1"/>
          </p:cNvSpPr>
          <p:nvPr>
            <p:ph sz="half" idx="1"/>
          </p:nvPr>
        </p:nvSpPr>
        <p:spPr/>
        <p:txBody>
          <a:bodyPr/>
          <a:lstStyle/>
          <a:p>
            <a:r>
              <a:rPr lang="en-US" dirty="0"/>
              <a:t>Direct Interface</a:t>
            </a:r>
          </a:p>
          <a:p>
            <a:pPr lvl="1"/>
            <a:r>
              <a:rPr lang="en-US" dirty="0"/>
              <a:t>Generates a scalar input offset port</a:t>
            </a:r>
          </a:p>
          <a:p>
            <a:pPr lvl="1"/>
            <a:r>
              <a:rPr lang="en-US" dirty="0"/>
              <a:t>The offset is set by driving the input port </a:t>
            </a:r>
          </a:p>
          <a:p>
            <a:pPr lvl="1"/>
            <a:r>
              <a:rPr lang="en-US" dirty="0"/>
              <a:t>It can be changed on the fly by driving the port with a different value</a:t>
            </a:r>
          </a:p>
          <a:p>
            <a:endParaRPr lang="en-US" dirty="0"/>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39</a:t>
            </a:fld>
            <a:endParaRPr lang="en-US" dirty="0">
              <a:solidFill>
                <a:srgbClr val="0C0C0C">
                  <a:tint val="75000"/>
                </a:srgbClr>
              </a:solidFill>
              <a:latin typeface="Arial"/>
            </a:endParaRPr>
          </a:p>
        </p:txBody>
      </p:sp>
      <p:sp>
        <p:nvSpPr>
          <p:cNvPr id="9" name="TextBox 8"/>
          <p:cNvSpPr txBox="1"/>
          <p:nvPr/>
        </p:nvSpPr>
        <p:spPr>
          <a:xfrm>
            <a:off x="6427948" y="5231587"/>
            <a:ext cx="1617700" cy="2308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900" b="1" dirty="0">
                <a:solidFill>
                  <a:srgbClr val="0C0C0C"/>
                </a:solidFill>
                <a:latin typeface="Arial"/>
              </a:rPr>
              <a:t>AXI4 Master Interface …</a:t>
            </a:r>
          </a:p>
        </p:txBody>
      </p:sp>
      <p:pic>
        <p:nvPicPr>
          <p:cNvPr id="12"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7232483"/>
            <a:ext cx="5449218" cy="22897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0" name="Straight Arrow Connector 9"/>
          <p:cNvCxnSpPr/>
          <p:nvPr/>
        </p:nvCxnSpPr>
        <p:spPr bwMode="auto">
          <a:xfrm flipH="1">
            <a:off x="5864892" y="5352184"/>
            <a:ext cx="409021" cy="0"/>
          </a:xfrm>
          <a:prstGeom prst="straightConnector1">
            <a:avLst/>
          </a:prstGeom>
          <a:solidFill>
            <a:schemeClr val="tx2"/>
          </a:solidFill>
          <a:ln w="38100" cap="flat" cmpd="sng" algn="ctr">
            <a:solidFill>
              <a:schemeClr val="bg2"/>
            </a:solidFill>
            <a:prstDash val="solid"/>
            <a:round/>
            <a:headEnd type="none" w="med" len="med"/>
            <a:tailEnd type="triangle" w="med" len="med"/>
          </a:ln>
          <a:effectLst/>
        </p:spPr>
      </p:cxnSp>
      <p:sp>
        <p:nvSpPr>
          <p:cNvPr id="13" name="TextBox 12"/>
          <p:cNvSpPr txBox="1"/>
          <p:nvPr/>
        </p:nvSpPr>
        <p:spPr>
          <a:xfrm>
            <a:off x="317141" y="5764149"/>
            <a:ext cx="1928912" cy="3693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900" b="1" dirty="0">
                <a:solidFill>
                  <a:srgbClr val="0C0C0C"/>
                </a:solidFill>
                <a:latin typeface="Arial"/>
              </a:rPr>
              <a:t>…Plus port to specify address offset</a:t>
            </a:r>
          </a:p>
        </p:txBody>
      </p:sp>
      <p:cxnSp>
        <p:nvCxnSpPr>
          <p:cNvPr id="14" name="Straight Arrow Connector 13"/>
          <p:cNvCxnSpPr/>
          <p:nvPr/>
        </p:nvCxnSpPr>
        <p:spPr bwMode="auto">
          <a:xfrm>
            <a:off x="2340724" y="5854541"/>
            <a:ext cx="473353" cy="0"/>
          </a:xfrm>
          <a:prstGeom prst="straightConnector1">
            <a:avLst/>
          </a:prstGeom>
          <a:solidFill>
            <a:schemeClr val="tx2"/>
          </a:solidFill>
          <a:ln w="38100" cap="flat" cmpd="sng" algn="ctr">
            <a:solidFill>
              <a:schemeClr val="bg2"/>
            </a:solidFill>
            <a:prstDash val="solid"/>
            <a:round/>
            <a:headEnd type="none" w="med" len="med"/>
            <a:tailEnd type="triangle" w="med" len="med"/>
          </a:ln>
          <a:effectLst/>
        </p:spPr>
      </p:cxnSp>
      <p:pic>
        <p:nvPicPr>
          <p:cNvPr id="5" name="Picture 4">
            <a:extLst>
              <a:ext uri="{FF2B5EF4-FFF2-40B4-BE49-F238E27FC236}">
                <a16:creationId xmlns:a16="http://schemas.microsoft.com/office/drawing/2014/main" id="{2BE95A40-ED47-40E1-B4FB-724114A2F30A}"/>
              </a:ext>
            </a:extLst>
          </p:cNvPr>
          <p:cNvPicPr>
            <a:picLocks noChangeAspect="1"/>
          </p:cNvPicPr>
          <p:nvPr/>
        </p:nvPicPr>
        <p:blipFill>
          <a:blip r:embed="rId3"/>
          <a:stretch>
            <a:fillRect/>
          </a:stretch>
        </p:blipFill>
        <p:spPr>
          <a:xfrm>
            <a:off x="6925031" y="7483704"/>
            <a:ext cx="3380635" cy="1787303"/>
          </a:xfrm>
          <a:prstGeom prst="rect">
            <a:avLst/>
          </a:prstGeom>
        </p:spPr>
      </p:pic>
      <p:sp>
        <p:nvSpPr>
          <p:cNvPr id="15" name="TextBox 14">
            <a:extLst>
              <a:ext uri="{FF2B5EF4-FFF2-40B4-BE49-F238E27FC236}">
                <a16:creationId xmlns:a16="http://schemas.microsoft.com/office/drawing/2014/main" id="{85A12942-413A-4AA6-8ECD-D60B3AAC80C0}"/>
              </a:ext>
            </a:extLst>
          </p:cNvPr>
          <p:cNvSpPr txBox="1"/>
          <p:nvPr/>
        </p:nvSpPr>
        <p:spPr>
          <a:xfrm>
            <a:off x="1921223" y="3726662"/>
            <a:ext cx="3606684" cy="261610"/>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100" b="1" kern="0" dirty="0" err="1">
                <a:solidFill>
                  <a:srgbClr val="000000"/>
                </a:solidFill>
                <a:latin typeface="Courier New" panose="02070309020205020404" pitchFamily="49" charset="0"/>
                <a:cs typeface="Courier New" panose="02070309020205020404" pitchFamily="49" charset="0"/>
              </a:rPr>
              <a:t>config_interface</a:t>
            </a:r>
            <a:r>
              <a:rPr lang="en-US" sz="1100" b="1" kern="0" dirty="0">
                <a:solidFill>
                  <a:srgbClr val="000000"/>
                </a:solidFill>
                <a:latin typeface="Courier New" panose="02070309020205020404" pitchFamily="49" charset="0"/>
                <a:cs typeface="Courier New" panose="02070309020205020404" pitchFamily="49" charset="0"/>
              </a:rPr>
              <a:t> -</a:t>
            </a:r>
            <a:r>
              <a:rPr lang="en-US" sz="1100" b="1" kern="0" dirty="0" err="1">
                <a:solidFill>
                  <a:srgbClr val="000000"/>
                </a:solidFill>
                <a:latin typeface="Courier New" panose="02070309020205020404" pitchFamily="49" charset="0"/>
                <a:cs typeface="Courier New" panose="02070309020205020404" pitchFamily="49" charset="0"/>
              </a:rPr>
              <a:t>m_axi_offset</a:t>
            </a:r>
            <a:r>
              <a:rPr lang="en-US" sz="1100" b="1" kern="0" dirty="0">
                <a:solidFill>
                  <a:srgbClr val="000000"/>
                </a:solidFill>
                <a:latin typeface="Courier New" pitchFamily="49" charset="0"/>
                <a:cs typeface="Courier New" pitchFamily="49" charset="0"/>
              </a:rPr>
              <a:t> direct</a:t>
            </a:r>
          </a:p>
        </p:txBody>
      </p:sp>
      <p:pic>
        <p:nvPicPr>
          <p:cNvPr id="6" name="Picture 5">
            <a:extLst>
              <a:ext uri="{FF2B5EF4-FFF2-40B4-BE49-F238E27FC236}">
                <a16:creationId xmlns:a16="http://schemas.microsoft.com/office/drawing/2014/main" id="{DD4889E2-AED6-43B4-ADDE-C3AEAF5CFF57}"/>
              </a:ext>
            </a:extLst>
          </p:cNvPr>
          <p:cNvPicPr>
            <a:picLocks noChangeAspect="1"/>
          </p:cNvPicPr>
          <p:nvPr/>
        </p:nvPicPr>
        <p:blipFill>
          <a:blip r:embed="rId4"/>
          <a:stretch>
            <a:fillRect/>
          </a:stretch>
        </p:blipFill>
        <p:spPr>
          <a:xfrm>
            <a:off x="8237363" y="1161263"/>
            <a:ext cx="2924619" cy="5130799"/>
          </a:xfrm>
          <a:prstGeom prst="rect">
            <a:avLst/>
          </a:prstGeom>
        </p:spPr>
      </p:pic>
      <p:pic>
        <p:nvPicPr>
          <p:cNvPr id="7" name="Picture 6">
            <a:extLst>
              <a:ext uri="{FF2B5EF4-FFF2-40B4-BE49-F238E27FC236}">
                <a16:creationId xmlns:a16="http://schemas.microsoft.com/office/drawing/2014/main" id="{7128C4F9-33A8-4738-A3CD-7115BBC9FCB5}"/>
              </a:ext>
            </a:extLst>
          </p:cNvPr>
          <p:cNvPicPr>
            <a:picLocks noChangeAspect="1"/>
          </p:cNvPicPr>
          <p:nvPr/>
        </p:nvPicPr>
        <p:blipFill>
          <a:blip r:embed="rId5"/>
          <a:stretch>
            <a:fillRect/>
          </a:stretch>
        </p:blipFill>
        <p:spPr>
          <a:xfrm>
            <a:off x="2865398" y="4782178"/>
            <a:ext cx="3019425" cy="1552575"/>
          </a:xfrm>
          <a:prstGeom prst="rect">
            <a:avLst/>
          </a:prstGeom>
        </p:spPr>
      </p:pic>
    </p:spTree>
    <p:extLst>
      <p:ext uri="{BB962C8B-B14F-4D97-AF65-F5344CB8AC3E}">
        <p14:creationId xmlns:p14="http://schemas.microsoft.com/office/powerpoint/2010/main" val="2926247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zh-CN" dirty="0"/>
              <a:t>Embedded Design Architecture in </a:t>
            </a:r>
            <a:r>
              <a:rPr lang="en-US" altLang="zh-CN" dirty="0" err="1"/>
              <a:t>Zynq</a:t>
            </a:r>
            <a:endParaRPr lang="en-US" dirty="0"/>
          </a:p>
        </p:txBody>
      </p:sp>
      <p:sp>
        <p:nvSpPr>
          <p:cNvPr id="2" name="Content Placeholder 1"/>
          <p:cNvSpPr>
            <a:spLocks noGrp="1"/>
          </p:cNvSpPr>
          <p:nvPr>
            <p:ph idx="1"/>
          </p:nvPr>
        </p:nvSpPr>
        <p:spPr/>
        <p:txBody>
          <a:bodyPr/>
          <a:lstStyle/>
          <a:p>
            <a:r>
              <a:rPr lang="en-US" dirty="0">
                <a:solidFill>
                  <a:schemeClr val="tx1"/>
                </a:solidFill>
              </a:rPr>
              <a:t>Embedded design in </a:t>
            </a:r>
            <a:r>
              <a:rPr lang="en-US" dirty="0" err="1">
                <a:solidFill>
                  <a:schemeClr val="tx1"/>
                </a:solidFill>
              </a:rPr>
              <a:t>Zynq</a:t>
            </a:r>
            <a:r>
              <a:rPr lang="en-US" dirty="0">
                <a:solidFill>
                  <a:schemeClr val="tx1"/>
                </a:solidFill>
              </a:rPr>
              <a:t> is based on:</a:t>
            </a:r>
          </a:p>
          <a:p>
            <a:pPr lvl="1"/>
            <a:r>
              <a:rPr lang="en-US" dirty="0"/>
              <a:t>Processor and peripherals</a:t>
            </a:r>
          </a:p>
          <a:p>
            <a:pPr lvl="2"/>
            <a:r>
              <a:rPr lang="en-US" dirty="0"/>
              <a:t>Dual ARM</a:t>
            </a:r>
            <a:r>
              <a:rPr lang="en-US" altLang="zh-CN" dirty="0">
                <a:cs typeface="Times New Roman" pitchFamily="18" charset="0"/>
              </a:rPr>
              <a:t>®</a:t>
            </a:r>
            <a:r>
              <a:rPr lang="en-US" dirty="0"/>
              <a:t> Cortex</a:t>
            </a:r>
            <a:r>
              <a:rPr lang="en-US" altLang="zh-CN" dirty="0">
                <a:cs typeface="Times New Roman" pitchFamily="18" charset="0"/>
              </a:rPr>
              <a:t>™</a:t>
            </a:r>
            <a:r>
              <a:rPr lang="en-US" altLang="zh-CN" dirty="0">
                <a:latin typeface="Times New Roman" pitchFamily="18" charset="0"/>
                <a:cs typeface="Times New Roman" pitchFamily="18" charset="0"/>
              </a:rPr>
              <a:t> </a:t>
            </a:r>
            <a:r>
              <a:rPr lang="en-US" dirty="0"/>
              <a:t>-A9 processors of Zynq-7000 SoC</a:t>
            </a:r>
          </a:p>
          <a:p>
            <a:pPr lvl="2"/>
            <a:r>
              <a:rPr lang="en-US" dirty="0"/>
              <a:t>AXI interconnect</a:t>
            </a:r>
          </a:p>
          <a:p>
            <a:pPr lvl="2"/>
            <a:r>
              <a:rPr lang="en-US" dirty="0"/>
              <a:t>AXI component peripherals</a:t>
            </a:r>
          </a:p>
          <a:p>
            <a:pPr lvl="2"/>
            <a:r>
              <a:rPr lang="en-US" dirty="0"/>
              <a:t>Reset, clocking, debug ports</a:t>
            </a:r>
          </a:p>
          <a:p>
            <a:pPr lvl="1"/>
            <a:r>
              <a:rPr lang="en-US" dirty="0"/>
              <a:t>Software platform for processing system</a:t>
            </a:r>
          </a:p>
          <a:p>
            <a:pPr lvl="2"/>
            <a:r>
              <a:rPr lang="en-US" dirty="0"/>
              <a:t>Standalone OS</a:t>
            </a:r>
          </a:p>
          <a:p>
            <a:pPr lvl="2"/>
            <a:r>
              <a:rPr lang="en-US" dirty="0"/>
              <a:t>C language support</a:t>
            </a:r>
          </a:p>
          <a:p>
            <a:pPr lvl="2"/>
            <a:r>
              <a:rPr lang="en-US" dirty="0"/>
              <a:t>Processor services</a:t>
            </a:r>
          </a:p>
          <a:p>
            <a:pPr lvl="2"/>
            <a:r>
              <a:rPr lang="en-US" dirty="0"/>
              <a:t>C drivers for hardware</a:t>
            </a:r>
          </a:p>
          <a:p>
            <a:pPr lvl="1"/>
            <a:r>
              <a:rPr lang="en-US" dirty="0"/>
              <a:t>User application</a:t>
            </a:r>
          </a:p>
          <a:p>
            <a:pPr lvl="2"/>
            <a:r>
              <a:rPr lang="en-US" dirty="0"/>
              <a:t>Interrupt service routines (optional)</a:t>
            </a:r>
          </a:p>
          <a:p>
            <a:endParaRPr lang="en-US" dirty="0"/>
          </a:p>
        </p:txBody>
      </p:sp>
      <p:sp>
        <p:nvSpPr>
          <p:cNvPr id="5" name="Slide Number Placeholder 4"/>
          <p:cNvSpPr>
            <a:spLocks noGrp="1"/>
          </p:cNvSpPr>
          <p:nvPr>
            <p:ph type="sldNum" sz="quarter" idx="10"/>
          </p:nvPr>
        </p:nvSpPr>
        <p:spPr>
          <a:xfrm>
            <a:off x="579120" y="6325606"/>
            <a:ext cx="3314699" cy="365125"/>
          </a:xfrm>
        </p:spPr>
        <p:txBody>
          <a:bodyPr/>
          <a:lstStyle/>
          <a:p>
            <a:pPr>
              <a:defRPr/>
            </a:pPr>
            <a:r>
              <a:rPr lang="en-US" dirty="0"/>
              <a:t>Creating Processor System 24- </a:t>
            </a:r>
            <a:fld id="{99D29FBF-A473-46DA-BC14-675AC1C8F9A5}" type="slidenum">
              <a:rPr lang="en-US" smtClean="0"/>
              <a:pPr>
                <a:defRPr/>
              </a:pPr>
              <a:t>4</a:t>
            </a:fld>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Native AXI4 Master: Offset=slave(Default)</a:t>
            </a:r>
          </a:p>
        </p:txBody>
      </p:sp>
      <p:sp>
        <p:nvSpPr>
          <p:cNvPr id="2" name="Content Placeholder 1"/>
          <p:cNvSpPr>
            <a:spLocks noGrp="1"/>
          </p:cNvSpPr>
          <p:nvPr>
            <p:ph sz="half" idx="1"/>
          </p:nvPr>
        </p:nvSpPr>
        <p:spPr/>
        <p:txBody>
          <a:bodyPr/>
          <a:lstStyle/>
          <a:p>
            <a:r>
              <a:rPr lang="en-US" dirty="0"/>
              <a:t>Direct Interface</a:t>
            </a:r>
          </a:p>
          <a:p>
            <a:pPr lvl="1"/>
            <a:r>
              <a:rPr lang="en-US" dirty="0"/>
              <a:t>Generates an offset port and automatically maps it to an AXI4 Slave Lite interface</a:t>
            </a:r>
          </a:p>
          <a:p>
            <a:pPr lvl="1"/>
            <a:r>
              <a:rPr lang="en-US" dirty="0"/>
              <a:t>User must program the offset before starting transactions on the AXI4 Master interface </a:t>
            </a:r>
          </a:p>
          <a:p>
            <a:pPr lvl="1"/>
            <a:r>
              <a:rPr lang="en-US" dirty="0"/>
              <a:t>It can changed on the fly by re-programming the offset register</a:t>
            </a:r>
          </a:p>
          <a:p>
            <a:endParaRPr lang="en-US" dirty="0"/>
          </a:p>
        </p:txBody>
      </p:sp>
      <p:sp>
        <p:nvSpPr>
          <p:cNvPr id="4" name="Slide Number Placeholder 3"/>
          <p:cNvSpPr>
            <a:spLocks noGrp="1"/>
          </p:cNvSpPr>
          <p:nvPr>
            <p:ph type="sldNum" sz="quarter" idx="10"/>
          </p:nvPr>
        </p:nvSpPr>
        <p:spPr>
          <a:xfrm>
            <a:off x="579120" y="6325606"/>
            <a:ext cx="3101587" cy="365125"/>
          </a:xfrm>
        </p:spPr>
        <p:txBody>
          <a:bodyPr/>
          <a:lstStyle/>
          <a:p>
            <a:pPr>
              <a:defRPr/>
            </a:pPr>
            <a:r>
              <a:rPr lang="en-US" dirty="0"/>
              <a:t>Creating Processor System 24- </a:t>
            </a:r>
            <a:fld id="{99D29FBF-A473-46DA-BC14-675AC1C8F9A5}" type="slidenum">
              <a:rPr lang="en-US" smtClean="0"/>
              <a:pPr>
                <a:defRPr/>
              </a:pPr>
              <a:t>40</a:t>
            </a:fld>
            <a:endParaRPr lang="en-US" dirty="0"/>
          </a:p>
        </p:txBody>
      </p:sp>
      <p:sp>
        <p:nvSpPr>
          <p:cNvPr id="9" name="TextBox 8"/>
          <p:cNvSpPr txBox="1"/>
          <p:nvPr/>
        </p:nvSpPr>
        <p:spPr>
          <a:xfrm>
            <a:off x="6558549" y="4859920"/>
            <a:ext cx="1617700" cy="2308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a:r>
              <a:rPr lang="en-US" sz="900" b="1" dirty="0"/>
              <a:t>AXI4 Master Interface …</a:t>
            </a:r>
          </a:p>
        </p:txBody>
      </p:sp>
      <p:cxnSp>
        <p:nvCxnSpPr>
          <p:cNvPr id="10" name="Straight Arrow Connector 9"/>
          <p:cNvCxnSpPr/>
          <p:nvPr/>
        </p:nvCxnSpPr>
        <p:spPr bwMode="auto">
          <a:xfrm flipH="1">
            <a:off x="5995493" y="4980517"/>
            <a:ext cx="409021" cy="0"/>
          </a:xfrm>
          <a:prstGeom prst="straightConnector1">
            <a:avLst/>
          </a:prstGeom>
          <a:solidFill>
            <a:schemeClr val="tx2"/>
          </a:solidFill>
          <a:ln w="38100" cap="flat" cmpd="sng" algn="ctr">
            <a:solidFill>
              <a:schemeClr val="bg2"/>
            </a:solidFill>
            <a:prstDash val="solid"/>
            <a:round/>
            <a:headEnd type="none" w="med" len="med"/>
            <a:tailEnd type="triangle" w="med" len="med"/>
          </a:ln>
          <a:effectLst/>
        </p:spPr>
      </p:cxnSp>
      <p:sp>
        <p:nvSpPr>
          <p:cNvPr id="13" name="TextBox 12"/>
          <p:cNvSpPr txBox="1"/>
          <p:nvPr/>
        </p:nvSpPr>
        <p:spPr>
          <a:xfrm>
            <a:off x="451273" y="5505096"/>
            <a:ext cx="1928912" cy="3693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a:r>
              <a:rPr lang="en-US" sz="900" b="1" dirty="0"/>
              <a:t>…Plus AXI4 Slave Lite interface to program the address offset</a:t>
            </a:r>
          </a:p>
        </p:txBody>
      </p:sp>
      <p:cxnSp>
        <p:nvCxnSpPr>
          <p:cNvPr id="14" name="Straight Arrow Connector 13"/>
          <p:cNvCxnSpPr/>
          <p:nvPr/>
        </p:nvCxnSpPr>
        <p:spPr bwMode="auto">
          <a:xfrm flipV="1">
            <a:off x="1835830" y="4889920"/>
            <a:ext cx="781031" cy="552092"/>
          </a:xfrm>
          <a:prstGeom prst="straightConnector1">
            <a:avLst/>
          </a:prstGeom>
          <a:solidFill>
            <a:schemeClr val="tx2"/>
          </a:solidFill>
          <a:ln w="38100" cap="flat" cmpd="sng" algn="ctr">
            <a:solidFill>
              <a:schemeClr val="bg2"/>
            </a:solidFill>
            <a:prstDash val="solid"/>
            <a:round/>
            <a:headEnd type="none" w="med" len="med"/>
            <a:tailEnd type="triangle" w="med" len="med"/>
          </a:ln>
          <a:effectLst/>
        </p:spPr>
      </p:cxnSp>
      <p:sp>
        <p:nvSpPr>
          <p:cNvPr id="15" name="TextBox 14">
            <a:extLst>
              <a:ext uri="{FF2B5EF4-FFF2-40B4-BE49-F238E27FC236}">
                <a16:creationId xmlns:a16="http://schemas.microsoft.com/office/drawing/2014/main" id="{8256063E-7DC7-4458-8214-8F9E6309BDD4}"/>
              </a:ext>
            </a:extLst>
          </p:cNvPr>
          <p:cNvSpPr txBox="1"/>
          <p:nvPr/>
        </p:nvSpPr>
        <p:spPr>
          <a:xfrm>
            <a:off x="2102403" y="3737318"/>
            <a:ext cx="3220122" cy="261610"/>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100" b="1" kern="0" dirty="0" err="1">
                <a:solidFill>
                  <a:srgbClr val="000000"/>
                </a:solidFill>
                <a:latin typeface="Courier New" panose="02070309020205020404" pitchFamily="49" charset="0"/>
                <a:cs typeface="Courier New" panose="02070309020205020404" pitchFamily="49" charset="0"/>
              </a:rPr>
              <a:t>config_interface</a:t>
            </a:r>
            <a:r>
              <a:rPr lang="en-US" sz="1100" b="1" kern="0" dirty="0">
                <a:solidFill>
                  <a:srgbClr val="000000"/>
                </a:solidFill>
                <a:latin typeface="Courier New" panose="02070309020205020404" pitchFamily="49" charset="0"/>
                <a:cs typeface="Courier New" panose="02070309020205020404" pitchFamily="49" charset="0"/>
              </a:rPr>
              <a:t> -</a:t>
            </a:r>
            <a:r>
              <a:rPr lang="en-US" sz="1100" b="1" kern="0" dirty="0" err="1">
                <a:solidFill>
                  <a:srgbClr val="000000"/>
                </a:solidFill>
                <a:latin typeface="Courier New" panose="02070309020205020404" pitchFamily="49" charset="0"/>
                <a:cs typeface="Courier New" panose="02070309020205020404" pitchFamily="49" charset="0"/>
              </a:rPr>
              <a:t>m_axi_offset</a:t>
            </a:r>
            <a:r>
              <a:rPr lang="en-US" sz="1100" b="1" kern="0" dirty="0">
                <a:solidFill>
                  <a:srgbClr val="000000"/>
                </a:solidFill>
                <a:latin typeface="Courier New" pitchFamily="49" charset="0"/>
                <a:cs typeface="Courier New" pitchFamily="49" charset="0"/>
              </a:rPr>
              <a:t> slave</a:t>
            </a:r>
          </a:p>
        </p:txBody>
      </p:sp>
      <p:pic>
        <p:nvPicPr>
          <p:cNvPr id="8" name="Picture 7">
            <a:extLst>
              <a:ext uri="{FF2B5EF4-FFF2-40B4-BE49-F238E27FC236}">
                <a16:creationId xmlns:a16="http://schemas.microsoft.com/office/drawing/2014/main" id="{25115EC1-DDD1-435F-87F5-F69C7AB5857E}"/>
              </a:ext>
            </a:extLst>
          </p:cNvPr>
          <p:cNvPicPr>
            <a:picLocks noChangeAspect="1"/>
          </p:cNvPicPr>
          <p:nvPr/>
        </p:nvPicPr>
        <p:blipFill>
          <a:blip r:embed="rId2"/>
          <a:stretch>
            <a:fillRect/>
          </a:stretch>
        </p:blipFill>
        <p:spPr>
          <a:xfrm>
            <a:off x="2616861" y="4243027"/>
            <a:ext cx="3381375" cy="1695450"/>
          </a:xfrm>
          <a:prstGeom prst="rect">
            <a:avLst/>
          </a:prstGeom>
        </p:spPr>
      </p:pic>
      <p:pic>
        <p:nvPicPr>
          <p:cNvPr id="11" name="Picture 10">
            <a:extLst>
              <a:ext uri="{FF2B5EF4-FFF2-40B4-BE49-F238E27FC236}">
                <a16:creationId xmlns:a16="http://schemas.microsoft.com/office/drawing/2014/main" id="{7F5E6188-4884-460E-8497-482F55C3E6CD}"/>
              </a:ext>
            </a:extLst>
          </p:cNvPr>
          <p:cNvPicPr>
            <a:picLocks noChangeAspect="1"/>
          </p:cNvPicPr>
          <p:nvPr/>
        </p:nvPicPr>
        <p:blipFill>
          <a:blip r:embed="rId3"/>
          <a:stretch>
            <a:fillRect/>
          </a:stretch>
        </p:blipFill>
        <p:spPr>
          <a:xfrm>
            <a:off x="8483756" y="960121"/>
            <a:ext cx="3101587" cy="5476239"/>
          </a:xfrm>
          <a:prstGeom prst="rect">
            <a:avLst/>
          </a:prstGeom>
        </p:spPr>
      </p:pic>
    </p:spTree>
    <p:extLst>
      <p:ext uri="{BB962C8B-B14F-4D97-AF65-F5344CB8AC3E}">
        <p14:creationId xmlns:p14="http://schemas.microsoft.com/office/powerpoint/2010/main" val="17187568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925" y="7048693"/>
            <a:ext cx="4893545" cy="2064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le 2"/>
          <p:cNvSpPr>
            <a:spLocks noGrp="1"/>
          </p:cNvSpPr>
          <p:nvPr>
            <p:ph type="title"/>
          </p:nvPr>
        </p:nvSpPr>
        <p:spPr/>
        <p:txBody>
          <a:bodyPr/>
          <a:lstStyle/>
          <a:p>
            <a:r>
              <a:rPr lang="en-US" dirty="0"/>
              <a:t>Native AXI4 Master: Offset=slave</a:t>
            </a:r>
            <a:r>
              <a:rPr lang="en-US" dirty="0">
                <a:highlight>
                  <a:srgbClr val="FFFF00"/>
                </a:highlight>
              </a:rPr>
              <a:t>(Default)</a:t>
            </a:r>
          </a:p>
        </p:txBody>
      </p:sp>
      <p:sp>
        <p:nvSpPr>
          <p:cNvPr id="2" name="Content Placeholder 1"/>
          <p:cNvSpPr>
            <a:spLocks noGrp="1"/>
          </p:cNvSpPr>
          <p:nvPr>
            <p:ph sz="half" idx="1"/>
          </p:nvPr>
        </p:nvSpPr>
        <p:spPr/>
        <p:txBody>
          <a:bodyPr/>
          <a:lstStyle/>
          <a:p>
            <a:r>
              <a:rPr lang="en-US" dirty="0"/>
              <a:t>Direct Interface</a:t>
            </a:r>
          </a:p>
          <a:p>
            <a:pPr lvl="1"/>
            <a:r>
              <a:rPr lang="en-US" dirty="0"/>
              <a:t>Generates an offset port and automatically maps it to an AXI4 Slave Lite interface</a:t>
            </a:r>
          </a:p>
          <a:p>
            <a:pPr lvl="1"/>
            <a:r>
              <a:rPr lang="en-US" dirty="0"/>
              <a:t>User must program the offset before starting transactions on the AXI4 Master interface </a:t>
            </a:r>
          </a:p>
          <a:p>
            <a:pPr lvl="1"/>
            <a:r>
              <a:rPr lang="en-US" dirty="0"/>
              <a:t>It can changed on the fly by re-programming the offset register</a:t>
            </a:r>
          </a:p>
          <a:p>
            <a:endParaRPr lang="en-US" dirty="0"/>
          </a:p>
        </p:txBody>
      </p:sp>
      <p:sp>
        <p:nvSpPr>
          <p:cNvPr id="4" name="Slide Number Placeholder 3"/>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41</a:t>
            </a:fld>
            <a:endParaRPr lang="en-US" dirty="0">
              <a:solidFill>
                <a:srgbClr val="0C0C0C">
                  <a:tint val="75000"/>
                </a:srgbClr>
              </a:solidFill>
              <a:latin typeface="Arial"/>
            </a:endParaRPr>
          </a:p>
        </p:txBody>
      </p:sp>
      <p:sp>
        <p:nvSpPr>
          <p:cNvPr id="9" name="TextBox 8"/>
          <p:cNvSpPr txBox="1"/>
          <p:nvPr/>
        </p:nvSpPr>
        <p:spPr>
          <a:xfrm>
            <a:off x="6558549" y="4859920"/>
            <a:ext cx="1617700" cy="2308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900" b="1" dirty="0">
                <a:solidFill>
                  <a:srgbClr val="0C0C0C"/>
                </a:solidFill>
                <a:latin typeface="Arial"/>
              </a:rPr>
              <a:t>AXI4 Master Interface …</a:t>
            </a:r>
          </a:p>
        </p:txBody>
      </p:sp>
      <p:cxnSp>
        <p:nvCxnSpPr>
          <p:cNvPr id="10" name="Straight Arrow Connector 9"/>
          <p:cNvCxnSpPr/>
          <p:nvPr/>
        </p:nvCxnSpPr>
        <p:spPr bwMode="auto">
          <a:xfrm flipH="1">
            <a:off x="5995493" y="4980517"/>
            <a:ext cx="409021" cy="0"/>
          </a:xfrm>
          <a:prstGeom prst="straightConnector1">
            <a:avLst/>
          </a:prstGeom>
          <a:solidFill>
            <a:schemeClr val="tx2"/>
          </a:solidFill>
          <a:ln w="38100" cap="flat" cmpd="sng" algn="ctr">
            <a:solidFill>
              <a:schemeClr val="bg2"/>
            </a:solidFill>
            <a:prstDash val="solid"/>
            <a:round/>
            <a:headEnd type="none" w="med" len="med"/>
            <a:tailEnd type="triangle" w="med" len="med"/>
          </a:ln>
          <a:effectLst/>
        </p:spPr>
      </p:cxnSp>
      <p:sp>
        <p:nvSpPr>
          <p:cNvPr id="13" name="TextBox 12"/>
          <p:cNvSpPr txBox="1"/>
          <p:nvPr/>
        </p:nvSpPr>
        <p:spPr>
          <a:xfrm>
            <a:off x="451273" y="5505096"/>
            <a:ext cx="1928912" cy="369332"/>
          </a:xfrm>
          <a:prstGeom prst="rect">
            <a:avLst/>
          </a:prstGeom>
          <a:solidFill>
            <a:srgbClr val="FFFF99"/>
          </a:solidFill>
          <a:ln>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900" b="1" dirty="0">
                <a:solidFill>
                  <a:srgbClr val="0C0C0C"/>
                </a:solidFill>
                <a:latin typeface="Arial"/>
              </a:rPr>
              <a:t>…Plus AXI4 Slave Lite interface to program the address offset</a:t>
            </a:r>
          </a:p>
        </p:txBody>
      </p:sp>
      <p:cxnSp>
        <p:nvCxnSpPr>
          <p:cNvPr id="14" name="Straight Arrow Connector 13"/>
          <p:cNvCxnSpPr/>
          <p:nvPr/>
        </p:nvCxnSpPr>
        <p:spPr bwMode="auto">
          <a:xfrm flipV="1">
            <a:off x="1835830" y="4889920"/>
            <a:ext cx="781031" cy="552092"/>
          </a:xfrm>
          <a:prstGeom prst="straightConnector1">
            <a:avLst/>
          </a:prstGeom>
          <a:solidFill>
            <a:schemeClr val="tx2"/>
          </a:solidFill>
          <a:ln w="38100" cap="flat" cmpd="sng" algn="ctr">
            <a:solidFill>
              <a:schemeClr val="bg2"/>
            </a:solidFill>
            <a:prstDash val="solid"/>
            <a:round/>
            <a:headEnd type="none" w="med" len="med"/>
            <a:tailEnd type="triangle" w="med" len="med"/>
          </a:ln>
          <a:effectLst/>
        </p:spPr>
      </p:cxnSp>
      <p:pic>
        <p:nvPicPr>
          <p:cNvPr id="5" name="Picture 4">
            <a:extLst>
              <a:ext uri="{FF2B5EF4-FFF2-40B4-BE49-F238E27FC236}">
                <a16:creationId xmlns:a16="http://schemas.microsoft.com/office/drawing/2014/main" id="{29522887-3E08-4040-B9A9-0881C3A2BDFA}"/>
              </a:ext>
            </a:extLst>
          </p:cNvPr>
          <p:cNvPicPr>
            <a:picLocks noChangeAspect="1"/>
          </p:cNvPicPr>
          <p:nvPr/>
        </p:nvPicPr>
        <p:blipFill>
          <a:blip r:embed="rId3"/>
          <a:stretch>
            <a:fillRect/>
          </a:stretch>
        </p:blipFill>
        <p:spPr>
          <a:xfrm>
            <a:off x="7003103" y="7048693"/>
            <a:ext cx="3749944" cy="2140625"/>
          </a:xfrm>
          <a:prstGeom prst="rect">
            <a:avLst/>
          </a:prstGeom>
        </p:spPr>
      </p:pic>
      <p:sp>
        <p:nvSpPr>
          <p:cNvPr id="15" name="TextBox 14">
            <a:extLst>
              <a:ext uri="{FF2B5EF4-FFF2-40B4-BE49-F238E27FC236}">
                <a16:creationId xmlns:a16="http://schemas.microsoft.com/office/drawing/2014/main" id="{8256063E-7DC7-4458-8214-8F9E6309BDD4}"/>
              </a:ext>
            </a:extLst>
          </p:cNvPr>
          <p:cNvSpPr txBox="1"/>
          <p:nvPr/>
        </p:nvSpPr>
        <p:spPr>
          <a:xfrm>
            <a:off x="2102403" y="3737318"/>
            <a:ext cx="3220122" cy="261610"/>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100" b="1" kern="0" dirty="0" err="1">
                <a:solidFill>
                  <a:srgbClr val="000000"/>
                </a:solidFill>
                <a:latin typeface="Courier New" panose="02070309020205020404" pitchFamily="49" charset="0"/>
                <a:cs typeface="Courier New" panose="02070309020205020404" pitchFamily="49" charset="0"/>
              </a:rPr>
              <a:t>config_interface</a:t>
            </a:r>
            <a:r>
              <a:rPr lang="en-US" sz="1100" b="1" kern="0" dirty="0">
                <a:solidFill>
                  <a:srgbClr val="000000"/>
                </a:solidFill>
                <a:latin typeface="Courier New" panose="02070309020205020404" pitchFamily="49" charset="0"/>
                <a:cs typeface="Courier New" panose="02070309020205020404" pitchFamily="49" charset="0"/>
              </a:rPr>
              <a:t> -</a:t>
            </a:r>
            <a:r>
              <a:rPr lang="en-US" sz="1100" b="1" kern="0" dirty="0" err="1">
                <a:solidFill>
                  <a:srgbClr val="000000"/>
                </a:solidFill>
                <a:latin typeface="Courier New" panose="02070309020205020404" pitchFamily="49" charset="0"/>
                <a:cs typeface="Courier New" panose="02070309020205020404" pitchFamily="49" charset="0"/>
              </a:rPr>
              <a:t>m_axi_offset</a:t>
            </a:r>
            <a:r>
              <a:rPr lang="en-US" sz="1100" b="1" kern="0" dirty="0">
                <a:solidFill>
                  <a:srgbClr val="000000"/>
                </a:solidFill>
                <a:latin typeface="Courier New" pitchFamily="49" charset="0"/>
                <a:cs typeface="Courier New" pitchFamily="49" charset="0"/>
              </a:rPr>
              <a:t> slave</a:t>
            </a:r>
          </a:p>
        </p:txBody>
      </p:sp>
      <p:pic>
        <p:nvPicPr>
          <p:cNvPr id="8" name="Picture 7">
            <a:extLst>
              <a:ext uri="{FF2B5EF4-FFF2-40B4-BE49-F238E27FC236}">
                <a16:creationId xmlns:a16="http://schemas.microsoft.com/office/drawing/2014/main" id="{25115EC1-DDD1-435F-87F5-F69C7AB5857E}"/>
              </a:ext>
            </a:extLst>
          </p:cNvPr>
          <p:cNvPicPr>
            <a:picLocks noChangeAspect="1"/>
          </p:cNvPicPr>
          <p:nvPr/>
        </p:nvPicPr>
        <p:blipFill>
          <a:blip r:embed="rId4"/>
          <a:stretch>
            <a:fillRect/>
          </a:stretch>
        </p:blipFill>
        <p:spPr>
          <a:xfrm>
            <a:off x="2616861" y="4243027"/>
            <a:ext cx="3381375" cy="1695450"/>
          </a:xfrm>
          <a:prstGeom prst="rect">
            <a:avLst/>
          </a:prstGeom>
        </p:spPr>
      </p:pic>
      <p:pic>
        <p:nvPicPr>
          <p:cNvPr id="11" name="Picture 10">
            <a:extLst>
              <a:ext uri="{FF2B5EF4-FFF2-40B4-BE49-F238E27FC236}">
                <a16:creationId xmlns:a16="http://schemas.microsoft.com/office/drawing/2014/main" id="{7F5E6188-4884-460E-8497-482F55C3E6CD}"/>
              </a:ext>
            </a:extLst>
          </p:cNvPr>
          <p:cNvPicPr>
            <a:picLocks noChangeAspect="1"/>
          </p:cNvPicPr>
          <p:nvPr/>
        </p:nvPicPr>
        <p:blipFill>
          <a:blip r:embed="rId5"/>
          <a:stretch>
            <a:fillRect/>
          </a:stretch>
        </p:blipFill>
        <p:spPr>
          <a:xfrm>
            <a:off x="8483756" y="960121"/>
            <a:ext cx="3101587" cy="5476239"/>
          </a:xfrm>
          <a:prstGeom prst="rect">
            <a:avLst/>
          </a:prstGeom>
        </p:spPr>
      </p:pic>
    </p:spTree>
    <p:extLst>
      <p:ext uri="{BB962C8B-B14F-4D97-AF65-F5344CB8AC3E}">
        <p14:creationId xmlns:p14="http://schemas.microsoft.com/office/powerpoint/2010/main" val="40213765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trike="sngStrike" dirty="0"/>
              <a:t>Burst Accesses Inferred for AXI4 Master</a:t>
            </a:r>
          </a:p>
        </p:txBody>
      </p:sp>
      <p:sp>
        <p:nvSpPr>
          <p:cNvPr id="3" name="Content Placeholder 2"/>
          <p:cNvSpPr>
            <a:spLocks noGrp="1"/>
          </p:cNvSpPr>
          <p:nvPr>
            <p:ph idx="1"/>
          </p:nvPr>
        </p:nvSpPr>
        <p:spPr/>
        <p:txBody>
          <a:bodyPr/>
          <a:lstStyle/>
          <a:p>
            <a:r>
              <a:rPr lang="en-US" dirty="0"/>
              <a:t>There are two types of accesses on an AXI Master</a:t>
            </a:r>
          </a:p>
          <a:p>
            <a:endParaRPr lang="en-US" dirty="0"/>
          </a:p>
          <a:p>
            <a:endParaRPr lang="en-US" dirty="0"/>
          </a:p>
          <a:p>
            <a:pPr marL="0" indent="0">
              <a:buNone/>
            </a:pPr>
            <a:endParaRPr lang="en-US" dirty="0"/>
          </a:p>
          <a:p>
            <a:pPr lvl="1"/>
            <a:endParaRPr lang="en-US" dirty="0"/>
          </a:p>
          <a:p>
            <a:pPr lvl="1"/>
            <a:r>
              <a:rPr lang="en-US" dirty="0"/>
              <a:t>Burst accesses are more efficient</a:t>
            </a:r>
          </a:p>
          <a:p>
            <a:pPr lvl="1"/>
            <a:r>
              <a:rPr lang="en-US" dirty="0"/>
              <a:t>Burst access has until now required the use of </a:t>
            </a:r>
            <a:r>
              <a:rPr lang="en-US" dirty="0" err="1"/>
              <a:t>memcpy</a:t>
            </a:r>
            <a:r>
              <a:rPr lang="en-US" dirty="0"/>
              <a:t>()</a:t>
            </a:r>
          </a:p>
          <a:p>
            <a:r>
              <a:rPr lang="en-US" dirty="0"/>
              <a:t>Burst Accesses are now inferred</a:t>
            </a:r>
          </a:p>
          <a:p>
            <a:pPr lvl="1"/>
            <a:r>
              <a:rPr lang="en-US" dirty="0"/>
              <a:t>From operations in a for-loop and from sequential operations in the code</a:t>
            </a:r>
          </a:p>
          <a:p>
            <a:pPr lvl="1"/>
            <a:r>
              <a:rPr lang="en-US" dirty="0"/>
              <a:t>However: there are some limitations</a:t>
            </a:r>
          </a:p>
          <a:p>
            <a:pPr lvl="2"/>
            <a:r>
              <a:rPr lang="en-US" dirty="0"/>
              <a:t>Single for-loops only, no nested loops</a:t>
            </a:r>
          </a:p>
          <a:p>
            <a:endParaRPr lang="en-US" dirty="0"/>
          </a:p>
          <a:p>
            <a:endParaRPr lang="en-US" dirty="0"/>
          </a:p>
          <a:p>
            <a:pPr lvl="1"/>
            <a:endParaRPr lang="en-US" dirty="0"/>
          </a:p>
          <a:p>
            <a:pPr lvl="1"/>
            <a:endParaRPr lang="en-US" dirty="0"/>
          </a:p>
          <a:p>
            <a:pPr lvl="1"/>
            <a:endParaRPr lang="en-US" dirty="0"/>
          </a:p>
          <a:p>
            <a:pPr marL="457200" lvl="1" indent="0">
              <a:buNone/>
            </a:pPr>
            <a:endParaRPr lang="en-US" dirty="0"/>
          </a:p>
          <a:p>
            <a:pPr lvl="1"/>
            <a:endParaRPr lang="en-US" dirty="0"/>
          </a:p>
          <a:p>
            <a:pPr lvl="1"/>
            <a:endParaRPr lang="en-US" dirty="0"/>
          </a:p>
          <a:p>
            <a:pPr marL="914400" lvl="2" indent="0">
              <a:buNone/>
            </a:pPr>
            <a:endParaRPr lang="en-US" dirty="0"/>
          </a:p>
          <a:p>
            <a:pPr lvl="1"/>
            <a:endParaRPr lang="en-US" dirty="0"/>
          </a:p>
          <a:p>
            <a:pPr marL="457200" lvl="1" indent="0">
              <a:buNone/>
            </a:pPr>
            <a:endParaRPr lang="en-US" dirty="0"/>
          </a:p>
          <a:p>
            <a:pPr lvl="1"/>
            <a:endParaRPr lang="en-US" dirty="0"/>
          </a:p>
        </p:txBody>
      </p:sp>
      <p:sp>
        <p:nvSpPr>
          <p:cNvPr id="7" name="Slide Number Placeholder 6"/>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42</a:t>
            </a:fld>
            <a:endParaRPr lang="en-US" dirty="0">
              <a:solidFill>
                <a:srgbClr val="0C0C0C">
                  <a:tint val="75000"/>
                </a:srgbClr>
              </a:solidFill>
              <a:latin typeface="Arial"/>
            </a:endParaRPr>
          </a:p>
        </p:txBody>
      </p:sp>
      <p:sp>
        <p:nvSpPr>
          <p:cNvPr id="10" name="TextBox 9">
            <a:extLst>
              <a:ext uri="{FF2B5EF4-FFF2-40B4-BE49-F238E27FC236}">
                <a16:creationId xmlns:a16="http://schemas.microsoft.com/office/drawing/2014/main" id="{B13C4D72-AF0E-424B-BEA5-A44D815812C5}"/>
              </a:ext>
            </a:extLst>
          </p:cNvPr>
          <p:cNvSpPr txBox="1"/>
          <p:nvPr/>
        </p:nvSpPr>
        <p:spPr bwMode="auto">
          <a:xfrm>
            <a:off x="2317642" y="1920189"/>
            <a:ext cx="1134285" cy="279757"/>
          </a:xfrm>
          <a:prstGeom prst="rect">
            <a:avLst/>
          </a:prstGeom>
          <a:noFill/>
          <a:ln w="9525">
            <a:noFill/>
            <a:miter lim="800000"/>
            <a:headEnd/>
            <a:tailEnd/>
          </a:ln>
        </p:spPr>
        <p:txBody>
          <a:bodyPr vert="horz" wrap="none" lIns="0" tIns="45720" rIns="91440" bIns="45720" numCol="1" rtlCol="0" anchor="t" anchorCtr="0" compatLnSpc="1">
            <a:prstTxWarp prst="textNoShape">
              <a:avLst/>
            </a:prstTxWarp>
            <a:spAutoFit/>
          </a:bodyPr>
          <a:lstStyle/>
          <a:p>
            <a:pPr marL="228600" indent="-228600" defTabSz="914400" eaLnBrk="0" fontAlgn="base" hangingPunct="0">
              <a:lnSpc>
                <a:spcPct val="110000"/>
              </a:lnSpc>
              <a:spcBef>
                <a:spcPct val="20000"/>
              </a:spcBef>
              <a:spcAft>
                <a:spcPct val="0"/>
              </a:spcAft>
              <a:buClr>
                <a:srgbClr val="EC891D"/>
              </a:buClr>
              <a:buSzPct val="88000"/>
              <a:defRPr/>
            </a:pPr>
            <a:r>
              <a:rPr lang="en-US" sz="1200" b="1" kern="0" dirty="0">
                <a:solidFill>
                  <a:srgbClr val="3F3F3F"/>
                </a:solidFill>
                <a:latin typeface="Arial"/>
              </a:rPr>
              <a:t>Single Access</a:t>
            </a:r>
          </a:p>
        </p:txBody>
      </p:sp>
      <p:sp>
        <p:nvSpPr>
          <p:cNvPr id="11" name="TextBox 10">
            <a:extLst>
              <a:ext uri="{FF2B5EF4-FFF2-40B4-BE49-F238E27FC236}">
                <a16:creationId xmlns:a16="http://schemas.microsoft.com/office/drawing/2014/main" id="{153BED99-BE64-4E17-990E-87DAD0AEEFD1}"/>
              </a:ext>
            </a:extLst>
          </p:cNvPr>
          <p:cNvSpPr txBox="1"/>
          <p:nvPr/>
        </p:nvSpPr>
        <p:spPr bwMode="auto">
          <a:xfrm>
            <a:off x="8105417" y="1920189"/>
            <a:ext cx="1115049" cy="279757"/>
          </a:xfrm>
          <a:prstGeom prst="rect">
            <a:avLst/>
          </a:prstGeom>
          <a:noFill/>
          <a:ln w="9525">
            <a:noFill/>
            <a:miter lim="800000"/>
            <a:headEnd/>
            <a:tailEnd/>
          </a:ln>
        </p:spPr>
        <p:txBody>
          <a:bodyPr vert="horz" wrap="none" lIns="0" tIns="45720" rIns="91440" bIns="45720" numCol="1" rtlCol="0" anchor="t" anchorCtr="0" compatLnSpc="1">
            <a:prstTxWarp prst="textNoShape">
              <a:avLst/>
            </a:prstTxWarp>
            <a:spAutoFit/>
          </a:bodyPr>
          <a:lstStyle/>
          <a:p>
            <a:pPr marL="228600" indent="-228600" defTabSz="914400" eaLnBrk="0" fontAlgn="base" hangingPunct="0">
              <a:lnSpc>
                <a:spcPct val="110000"/>
              </a:lnSpc>
              <a:spcBef>
                <a:spcPct val="20000"/>
              </a:spcBef>
              <a:spcAft>
                <a:spcPct val="0"/>
              </a:spcAft>
              <a:buClr>
                <a:srgbClr val="EC891D"/>
              </a:buClr>
              <a:buSzPct val="88000"/>
              <a:defRPr/>
            </a:pPr>
            <a:r>
              <a:rPr lang="en-US" sz="1200" b="1" kern="0" dirty="0">
                <a:solidFill>
                  <a:srgbClr val="3F3F3F"/>
                </a:solidFill>
                <a:latin typeface="Arial"/>
              </a:rPr>
              <a:t>Burst A</a:t>
            </a:r>
            <a:r>
              <a:rPr lang="en-US" sz="1200" b="1" kern="0" dirty="0" err="1">
                <a:solidFill>
                  <a:srgbClr val="3F3F3F"/>
                </a:solidFill>
                <a:latin typeface="Arial"/>
              </a:rPr>
              <a:t>ccess</a:t>
            </a:r>
            <a:r>
              <a:rPr lang="en-US" sz="1200" b="1" kern="0" dirty="0">
                <a:solidFill>
                  <a:srgbClr val="3F3F3F"/>
                </a:solidFill>
                <a:latin typeface="Arial"/>
              </a:rPr>
              <a:t> </a:t>
            </a:r>
          </a:p>
        </p:txBody>
      </p:sp>
      <p:sp>
        <p:nvSpPr>
          <p:cNvPr id="12" name="TextBox 11">
            <a:extLst>
              <a:ext uri="{FF2B5EF4-FFF2-40B4-BE49-F238E27FC236}">
                <a16:creationId xmlns:a16="http://schemas.microsoft.com/office/drawing/2014/main" id="{A465375C-6A2C-4100-A5D7-72BCE7BB3ACD}"/>
              </a:ext>
            </a:extLst>
          </p:cNvPr>
          <p:cNvSpPr txBox="1"/>
          <p:nvPr/>
        </p:nvSpPr>
        <p:spPr>
          <a:xfrm>
            <a:off x="611031" y="2200004"/>
            <a:ext cx="4975041" cy="1061829"/>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void example(</a:t>
            </a:r>
            <a:r>
              <a:rPr lang="en-US" sz="1050" b="1" kern="0" dirty="0" err="1">
                <a:solidFill>
                  <a:srgbClr val="000000"/>
                </a:solidFill>
                <a:latin typeface="Courier New" pitchFamily="49" charset="0"/>
                <a:cs typeface="Courier New" pitchFamily="49" charset="0"/>
              </a:rPr>
              <a:t>int</a:t>
            </a:r>
            <a:r>
              <a:rPr lang="en-US" sz="1050" b="1" kern="0" dirty="0">
                <a:solidFill>
                  <a:srgbClr val="000000"/>
                </a:solidFill>
                <a:latin typeface="Courier New" pitchFamily="49" charset="0"/>
                <a:cs typeface="Courier New" pitchFamily="49" charset="0"/>
              </a:rPr>
              <a:t> *a)</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a:t>
            </a:r>
            <a:r>
              <a:rPr lang="en-US" sz="1050" b="1" kern="0" dirty="0" err="1">
                <a:solidFill>
                  <a:srgbClr val="000000"/>
                </a:solidFill>
                <a:latin typeface="Courier New" pitchFamily="49" charset="0"/>
                <a:cs typeface="Courier New" pitchFamily="49" charset="0"/>
              </a:rPr>
              <a:t>m_axi</a:t>
            </a:r>
            <a:r>
              <a:rPr lang="en-US" sz="1050" b="1" kern="0" dirty="0">
                <a:solidFill>
                  <a:srgbClr val="000000"/>
                </a:solidFill>
                <a:latin typeface="Courier New" pitchFamily="49" charset="0"/>
                <a:cs typeface="Courier New" pitchFamily="49" charset="0"/>
              </a:rPr>
              <a:t> port=a depth=...</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 </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t>
            </a:r>
            <a:r>
              <a:rPr lang="en-US" sz="1050" b="1" kern="0" dirty="0" err="1">
                <a:solidFill>
                  <a:srgbClr val="000000"/>
                </a:solidFill>
                <a:latin typeface="Courier New" pitchFamily="49" charset="0"/>
                <a:cs typeface="Courier New" pitchFamily="49" charset="0"/>
              </a:rPr>
              <a:t>int</a:t>
            </a:r>
            <a:r>
              <a:rPr lang="en-US" sz="1050" b="1" kern="0" dirty="0">
                <a:solidFill>
                  <a:srgbClr val="000000"/>
                </a:solidFill>
                <a:latin typeface="Courier New" pitchFamily="49" charset="0"/>
                <a:cs typeface="Courier New" pitchFamily="49" charset="0"/>
              </a:rPr>
              <a:t> </a:t>
            </a:r>
            <a:r>
              <a:rPr lang="en-US" sz="1050" b="1" kern="0" dirty="0" err="1">
                <a:solidFill>
                  <a:srgbClr val="000000"/>
                </a:solidFill>
                <a:latin typeface="Courier New" pitchFamily="49" charset="0"/>
                <a:cs typeface="Courier New" pitchFamily="49" charset="0"/>
              </a:rPr>
              <a:t>val</a:t>
            </a:r>
            <a:r>
              <a:rPr lang="en-US" sz="1050" b="1" kern="0" dirty="0">
                <a:solidFill>
                  <a:srgbClr val="000000"/>
                </a:solidFill>
                <a:latin typeface="Courier New" pitchFamily="49" charset="0"/>
                <a:cs typeface="Courier New" pitchFamily="49" charset="0"/>
              </a:rPr>
              <a:t>[</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 = *(a + </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t>
            </a:r>
          </a:p>
        </p:txBody>
      </p:sp>
      <p:sp>
        <p:nvSpPr>
          <p:cNvPr id="15" name="TextBox 14">
            <a:extLst>
              <a:ext uri="{FF2B5EF4-FFF2-40B4-BE49-F238E27FC236}">
                <a16:creationId xmlns:a16="http://schemas.microsoft.com/office/drawing/2014/main" id="{B3F419A8-77FF-414C-A2E5-73086A644F79}"/>
              </a:ext>
            </a:extLst>
          </p:cNvPr>
          <p:cNvSpPr txBox="1"/>
          <p:nvPr/>
        </p:nvSpPr>
        <p:spPr>
          <a:xfrm>
            <a:off x="6445474" y="2200004"/>
            <a:ext cx="4975041" cy="1061829"/>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void example(</a:t>
            </a:r>
            <a:r>
              <a:rPr lang="en-US" sz="1050" b="1" kern="0" dirty="0" err="1">
                <a:solidFill>
                  <a:srgbClr val="000000"/>
                </a:solidFill>
                <a:latin typeface="Courier New" pitchFamily="49" charset="0"/>
                <a:cs typeface="Courier New" pitchFamily="49" charset="0"/>
              </a:rPr>
              <a:t>int</a:t>
            </a:r>
            <a:r>
              <a:rPr lang="en-US" sz="1050" b="1" kern="0" dirty="0">
                <a:solidFill>
                  <a:srgbClr val="000000"/>
                </a:solidFill>
                <a:latin typeface="Courier New" pitchFamily="49" charset="0"/>
                <a:cs typeface="Courier New" pitchFamily="49" charset="0"/>
              </a:rPr>
              <a:t> *a)</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a:t>
            </a:r>
            <a:r>
              <a:rPr lang="en-US" sz="1050" b="1" kern="0" dirty="0" err="1">
                <a:solidFill>
                  <a:srgbClr val="000000"/>
                </a:solidFill>
                <a:latin typeface="Courier New" pitchFamily="49" charset="0"/>
                <a:cs typeface="Courier New" pitchFamily="49" charset="0"/>
              </a:rPr>
              <a:t>m_axi</a:t>
            </a:r>
            <a:r>
              <a:rPr lang="en-US" sz="1050" b="1" kern="0" dirty="0">
                <a:solidFill>
                  <a:srgbClr val="000000"/>
                </a:solidFill>
                <a:latin typeface="Courier New" pitchFamily="49" charset="0"/>
                <a:cs typeface="Courier New" pitchFamily="49" charset="0"/>
              </a:rPr>
              <a:t> port=a depth=...</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 </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t>
            </a:r>
            <a:r>
              <a:rPr lang="en-US" sz="1050" b="1" kern="0" dirty="0" err="1">
                <a:solidFill>
                  <a:srgbClr val="000000"/>
                </a:solidFill>
                <a:latin typeface="Courier New" pitchFamily="49" charset="0"/>
                <a:cs typeface="Courier New" pitchFamily="49" charset="0"/>
              </a:rPr>
              <a:t>memcpy</a:t>
            </a:r>
            <a:r>
              <a:rPr lang="en-US" sz="1050" b="1" kern="0" dirty="0">
                <a:solidFill>
                  <a:srgbClr val="000000"/>
                </a:solidFill>
                <a:latin typeface="Courier New" pitchFamily="49" charset="0"/>
                <a:cs typeface="Courier New" pitchFamily="49" charset="0"/>
              </a:rPr>
              <a:t>(</a:t>
            </a:r>
            <a:r>
              <a:rPr lang="en-US" sz="1050" b="1" kern="0" dirty="0" err="1">
                <a:solidFill>
                  <a:srgbClr val="000000"/>
                </a:solidFill>
                <a:latin typeface="Courier New" pitchFamily="49" charset="0"/>
                <a:cs typeface="Courier New" pitchFamily="49" charset="0"/>
              </a:rPr>
              <a:t>vals</a:t>
            </a:r>
            <a:r>
              <a:rPr lang="en-US" sz="1050" b="1" kern="0" dirty="0">
                <a:solidFill>
                  <a:srgbClr val="000000"/>
                </a:solidFill>
                <a:latin typeface="Courier New" pitchFamily="49" charset="0"/>
                <a:cs typeface="Courier New" pitchFamily="49" charset="0"/>
              </a:rPr>
              <a:t>, a, N * </a:t>
            </a:r>
            <a:r>
              <a:rPr lang="en-US" sz="1050" b="1" kern="0" dirty="0" err="1">
                <a:solidFill>
                  <a:srgbClr val="000000"/>
                </a:solidFill>
                <a:latin typeface="Courier New" pitchFamily="49" charset="0"/>
                <a:cs typeface="Courier New" pitchFamily="49" charset="0"/>
              </a:rPr>
              <a:t>sizeof</a:t>
            </a:r>
            <a:r>
              <a:rPr lang="en-US" sz="1050" b="1" kern="0" dirty="0">
                <a:solidFill>
                  <a:srgbClr val="000000"/>
                </a:solidFill>
                <a:latin typeface="Courier New" pitchFamily="49" charset="0"/>
                <a:cs typeface="Courier New" pitchFamily="49" charset="0"/>
              </a:rPr>
              <a:t>(</a:t>
            </a:r>
            <a:r>
              <a:rPr lang="en-US" sz="1050" b="1" kern="0" dirty="0" err="1">
                <a:solidFill>
                  <a:srgbClr val="000000"/>
                </a:solidFill>
                <a:latin typeface="Courier New" pitchFamily="49" charset="0"/>
                <a:cs typeface="Courier New" pitchFamily="49" charset="0"/>
              </a:rPr>
              <a:t>int</a:t>
            </a: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t>
            </a:r>
          </a:p>
        </p:txBody>
      </p:sp>
    </p:spTree>
    <p:extLst>
      <p:ext uri="{BB962C8B-B14F-4D97-AF65-F5344CB8AC3E}">
        <p14:creationId xmlns:p14="http://schemas.microsoft.com/office/powerpoint/2010/main" val="10847704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AXI4-Master : Burst Access with a Single Port</a:t>
            </a:r>
          </a:p>
        </p:txBody>
      </p:sp>
      <p:sp>
        <p:nvSpPr>
          <p:cNvPr id="3" name="Content Placeholder 2"/>
          <p:cNvSpPr>
            <a:spLocks noGrp="1"/>
          </p:cNvSpPr>
          <p:nvPr>
            <p:ph idx="1"/>
          </p:nvPr>
        </p:nvSpPr>
        <p:spPr>
          <a:xfrm>
            <a:off x="649120" y="1463040"/>
            <a:ext cx="5936149" cy="4759404"/>
          </a:xfrm>
        </p:spPr>
        <p:txBody>
          <a:bodyPr/>
          <a:lstStyle/>
          <a:p>
            <a:r>
              <a:rPr lang="en-US" dirty="0"/>
              <a:t>Burst access with single port</a:t>
            </a:r>
          </a:p>
          <a:p>
            <a:pPr lvl="1"/>
            <a:r>
              <a:rPr lang="en-US" dirty="0"/>
              <a:t>Loop must be pipelined</a:t>
            </a:r>
          </a:p>
          <a:p>
            <a:pPr lvl="1"/>
            <a:r>
              <a:rPr lang="en-US" dirty="0"/>
              <a:t>Address must be accessed in increasing order</a:t>
            </a:r>
          </a:p>
          <a:p>
            <a:pPr lvl="1"/>
            <a:r>
              <a:rPr lang="en-US" dirty="0"/>
              <a:t>Memory accesses cannot be guarded by a conditional statement</a:t>
            </a:r>
          </a:p>
          <a:p>
            <a:pPr lvl="1"/>
            <a:r>
              <a:rPr lang="en-US" dirty="0"/>
              <a:t>Do not flatten nested loops</a:t>
            </a:r>
          </a:p>
          <a:p>
            <a:pPr lvl="1"/>
            <a:r>
              <a:rPr lang="en-US" dirty="0"/>
              <a:t>Only one read and write per AXI port allowed in a for loop</a:t>
            </a:r>
          </a:p>
          <a:p>
            <a:pPr lvl="1"/>
            <a:r>
              <a:rPr lang="en-US" dirty="0"/>
              <a:t>Only one read and one write is allowed in a for loop unless the ports are bundled in different AXI ports</a:t>
            </a:r>
          </a:p>
          <a:p>
            <a:endParaRPr lang="en-US" dirty="0"/>
          </a:p>
          <a:p>
            <a:endParaRPr lang="en-US" dirty="0"/>
          </a:p>
          <a:p>
            <a:pPr lvl="1"/>
            <a:endParaRPr lang="en-US" dirty="0"/>
          </a:p>
          <a:p>
            <a:pPr lvl="1"/>
            <a:endParaRPr lang="en-US" dirty="0"/>
          </a:p>
          <a:p>
            <a:pPr lvl="1"/>
            <a:endParaRPr lang="en-US" dirty="0"/>
          </a:p>
          <a:p>
            <a:pPr marL="457200" lvl="1" indent="0">
              <a:buNone/>
            </a:pPr>
            <a:endParaRPr lang="en-US" dirty="0"/>
          </a:p>
          <a:p>
            <a:pPr lvl="1"/>
            <a:endParaRPr lang="en-US" dirty="0"/>
          </a:p>
          <a:p>
            <a:pPr lvl="1"/>
            <a:endParaRPr lang="en-US" dirty="0"/>
          </a:p>
          <a:p>
            <a:pPr marL="914400" lvl="2" indent="0">
              <a:buNone/>
            </a:pPr>
            <a:endParaRPr lang="en-US" dirty="0"/>
          </a:p>
          <a:p>
            <a:pPr lvl="1"/>
            <a:endParaRPr lang="en-US" dirty="0"/>
          </a:p>
          <a:p>
            <a:pPr marL="457200" lvl="1" indent="0">
              <a:buNone/>
            </a:pPr>
            <a:endParaRPr lang="en-US" dirty="0"/>
          </a:p>
          <a:p>
            <a:pPr lvl="1"/>
            <a:endParaRPr lang="en-US" dirty="0"/>
          </a:p>
        </p:txBody>
      </p:sp>
      <p:sp>
        <p:nvSpPr>
          <p:cNvPr id="7" name="Slide Number Placeholder 6"/>
          <p:cNvSpPr>
            <a:spLocks noGrp="1"/>
          </p:cNvSpPr>
          <p:nvPr>
            <p:ph type="sldNum" sz="quarter" idx="10"/>
          </p:nvPr>
        </p:nvSpPr>
        <p:spPr>
          <a:xfrm>
            <a:off x="579120" y="6325606"/>
            <a:ext cx="3068319" cy="365125"/>
          </a:xfrm>
        </p:spPr>
        <p:txBody>
          <a:bodyPr/>
          <a:lstStyle/>
          <a:p>
            <a:pPr>
              <a:defRPr/>
            </a:pPr>
            <a:r>
              <a:rPr lang="en-US" dirty="0"/>
              <a:t>Creating Processor System 24- </a:t>
            </a:r>
            <a:fld id="{99D29FBF-A473-46DA-BC14-675AC1C8F9A5}" type="slidenum">
              <a:rPr lang="en-US" smtClean="0"/>
              <a:pPr>
                <a:defRPr/>
              </a:pPr>
              <a:t>43</a:t>
            </a:fld>
            <a:endParaRPr lang="en-US" dirty="0"/>
          </a:p>
        </p:txBody>
      </p:sp>
      <p:sp>
        <p:nvSpPr>
          <p:cNvPr id="9" name="TextBox 8">
            <a:extLst>
              <a:ext uri="{FF2B5EF4-FFF2-40B4-BE49-F238E27FC236}">
                <a16:creationId xmlns:a16="http://schemas.microsoft.com/office/drawing/2014/main" id="{B77CDB55-AE5D-4D40-9349-982950185D94}"/>
              </a:ext>
            </a:extLst>
          </p:cNvPr>
          <p:cNvSpPr txBox="1"/>
          <p:nvPr/>
        </p:nvSpPr>
        <p:spPr>
          <a:xfrm>
            <a:off x="6944775" y="1463040"/>
            <a:ext cx="4919630" cy="3970318"/>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//Port a is assigned to an AXI4 </a:t>
            </a:r>
            <a:r>
              <a:rPr lang="en-US" sz="1050" b="1" kern="0" dirty="0" err="1">
                <a:solidFill>
                  <a:srgbClr val="000000"/>
                </a:solidFill>
                <a:latin typeface="Courier New" pitchFamily="49" charset="0"/>
                <a:cs typeface="Courier New" pitchFamily="49" charset="0"/>
              </a:rPr>
              <a:t>maste</a:t>
            </a:r>
            <a:r>
              <a:rPr lang="en-US" sz="1050" b="1" kern="0" dirty="0">
                <a:solidFill>
                  <a:srgbClr val="000000"/>
                </a:solidFill>
                <a:latin typeface="Courier New" pitchFamily="49" charset="0"/>
                <a:cs typeface="Courier New" pitchFamily="49" charset="0"/>
              </a:rPr>
              <a:t>r interface</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void example(volatile int *a){</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mode=</a:t>
            </a:r>
            <a:r>
              <a:rPr lang="en-US" sz="1050" b="1" kern="0" dirty="0" err="1">
                <a:solidFill>
                  <a:srgbClr val="000000"/>
                </a:solidFill>
                <a:latin typeface="Courier New" pitchFamily="49" charset="0"/>
                <a:cs typeface="Courier New" pitchFamily="49" charset="0"/>
              </a:rPr>
              <a:t>m_axi</a:t>
            </a:r>
            <a:r>
              <a:rPr lang="en-US" sz="1050" b="1" kern="0" dirty="0">
                <a:solidFill>
                  <a:srgbClr val="000000"/>
                </a:solidFill>
                <a:latin typeface="Courier New" pitchFamily="49" charset="0"/>
                <a:cs typeface="Courier New" pitchFamily="49" charset="0"/>
              </a:rPr>
              <a:t> port=a depth=50</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mode= </a:t>
            </a:r>
            <a:r>
              <a:rPr lang="en-US" sz="1050" b="1" kern="0" dirty="0" err="1">
                <a:solidFill>
                  <a:srgbClr val="000000"/>
                </a:solidFill>
                <a:latin typeface="Courier New" pitchFamily="49" charset="0"/>
                <a:cs typeface="Courier New" pitchFamily="49" charset="0"/>
              </a:rPr>
              <a:t>s_axilite</a:t>
            </a:r>
            <a:r>
              <a:rPr lang="en-US" sz="1050" b="1" kern="0" dirty="0">
                <a:solidFill>
                  <a:srgbClr val="000000"/>
                </a:solidFill>
                <a:latin typeface="Courier New" pitchFamily="49" charset="0"/>
                <a:cs typeface="Courier New" pitchFamily="49" charset="0"/>
              </a:rPr>
              <a:t> port=return</a:t>
            </a:r>
          </a:p>
          <a:p>
            <a:pPr defTabSz="914400" fontAlgn="base">
              <a:spcBef>
                <a:spcPct val="0"/>
              </a:spcBef>
              <a:spcAft>
                <a:spcPct val="0"/>
              </a:spcAft>
              <a:defRPr/>
            </a:pPr>
            <a:endParaRPr lang="en-US" sz="1050" b="1" kern="0" dirty="0">
              <a:solidFill>
                <a:srgbClr val="000000"/>
              </a:solidFill>
              <a:latin typeface="Courier New" pitchFamily="49" charset="0"/>
              <a:cs typeface="Courier New" pitchFamily="49" charset="0"/>
            </a:endParaRP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i</a:t>
            </a:r>
            <a:r>
              <a:rPr lang="en-US" sz="1050" b="1" kern="0" dirty="0" err="1">
                <a:solidFill>
                  <a:srgbClr val="000000"/>
                </a:solidFill>
                <a:latin typeface="Courier New" pitchFamily="49" charset="0"/>
                <a:cs typeface="Courier New" pitchFamily="49" charset="0"/>
              </a:rPr>
              <a:t>nt</a:t>
            </a:r>
            <a:r>
              <a:rPr lang="en-US" sz="1050" b="1" kern="0" dirty="0">
                <a:solidFill>
                  <a:srgbClr val="000000"/>
                </a:solidFill>
                <a:latin typeface="Courier New" pitchFamily="49" charset="0"/>
                <a:cs typeface="Courier New" pitchFamily="49" charset="0"/>
              </a:rPr>
              <a:t> </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int buff[50];</a:t>
            </a:r>
          </a:p>
          <a:p>
            <a:pPr defTabSz="914400" fontAlgn="base">
              <a:spcBef>
                <a:spcPct val="0"/>
              </a:spcBef>
              <a:spcAft>
                <a:spcPct val="0"/>
              </a:spcAft>
              <a:defRPr/>
            </a:pPr>
            <a:endParaRPr lang="en-US" sz="1050" b="1" kern="0" dirty="0">
              <a:solidFill>
                <a:srgbClr val="000000"/>
              </a:solidFill>
              <a:latin typeface="Courier New" pitchFamily="49" charset="0"/>
              <a:cs typeface="Courier New" pitchFamily="49" charset="0"/>
            </a:endParaRP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//Burst data into the D</a:t>
            </a:r>
            <a:r>
              <a:rPr lang="en-US" sz="1050" b="1" kern="0" dirty="0" err="1">
                <a:solidFill>
                  <a:srgbClr val="000000"/>
                </a:solidFill>
                <a:latin typeface="Courier New" pitchFamily="49" charset="0"/>
                <a:cs typeface="Courier New" pitchFamily="49" charset="0"/>
              </a:rPr>
              <a:t>esign</a:t>
            </a:r>
            <a:endParaRPr lang="en-US" sz="1050" b="1" kern="0" dirty="0">
              <a:solidFill>
                <a:srgbClr val="000000"/>
              </a:solidFill>
              <a:latin typeface="Courier New" pitchFamily="49" charset="0"/>
              <a:cs typeface="Courier New" pitchFamily="49" charset="0"/>
            </a:endParaRP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r>
              <a:rPr lang="en-US" sz="1050" b="1" kern="0" dirty="0" err="1">
                <a:solidFill>
                  <a:srgbClr val="000000"/>
                </a:solidFill>
                <a:latin typeface="Courier New" pitchFamily="49" charset="0"/>
                <a:cs typeface="Courier New" pitchFamily="49" charset="0"/>
              </a:rPr>
              <a:t>memcpy</a:t>
            </a:r>
            <a:r>
              <a:rPr lang="en-US" sz="1050" b="1" kern="0" dirty="0">
                <a:solidFill>
                  <a:srgbClr val="000000"/>
                </a:solidFill>
                <a:latin typeface="Courier New" pitchFamily="49" charset="0"/>
                <a:cs typeface="Courier New" pitchFamily="49" charset="0"/>
              </a:rPr>
              <a:t> creates a burst access to memory</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m</a:t>
            </a:r>
            <a:r>
              <a:rPr lang="en-US" sz="1050" b="1" kern="0" dirty="0" err="1">
                <a:solidFill>
                  <a:srgbClr val="000000"/>
                </a:solidFill>
                <a:latin typeface="Courier New" pitchFamily="49" charset="0"/>
                <a:cs typeface="Courier New" pitchFamily="49" charset="0"/>
              </a:rPr>
              <a:t>emcpy</a:t>
            </a:r>
            <a:r>
              <a:rPr lang="en-US" sz="1050" b="1" kern="0" dirty="0">
                <a:solidFill>
                  <a:srgbClr val="000000"/>
                </a:solidFill>
                <a:latin typeface="Courier New" pitchFamily="49" charset="0"/>
                <a:cs typeface="Courier New" pitchFamily="49" charset="0"/>
              </a:rPr>
              <a:t>(buff,(const int*)a,50*</a:t>
            </a:r>
            <a:r>
              <a:rPr lang="en-US" sz="1050" b="1" kern="0" dirty="0" err="1">
                <a:solidFill>
                  <a:srgbClr val="000000"/>
                </a:solidFill>
                <a:latin typeface="Courier New" pitchFamily="49" charset="0"/>
                <a:cs typeface="Courier New" pitchFamily="49" charset="0"/>
              </a:rPr>
              <a:t>sizeof</a:t>
            </a:r>
            <a:r>
              <a:rPr lang="en-US" sz="1050" b="1" kern="0" dirty="0">
                <a:solidFill>
                  <a:srgbClr val="000000"/>
                </a:solidFill>
                <a:latin typeface="Courier New" pitchFamily="49" charset="0"/>
                <a:cs typeface="Courier New" pitchFamily="49" charset="0"/>
              </a:rPr>
              <a:t>(int));</a:t>
            </a:r>
          </a:p>
          <a:p>
            <a:pPr defTabSz="914400" fontAlgn="base">
              <a:spcBef>
                <a:spcPct val="0"/>
              </a:spcBef>
              <a:spcAft>
                <a:spcPct val="0"/>
              </a:spcAft>
              <a:defRPr/>
            </a:pPr>
            <a:endParaRPr lang="en-US" sz="1050" b="1" kern="0" dirty="0">
              <a:solidFill>
                <a:srgbClr val="000000"/>
              </a:solidFill>
              <a:latin typeface="Courier New" pitchFamily="49" charset="0"/>
              <a:cs typeface="Courier New" pitchFamily="49" charset="0"/>
            </a:endParaRP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//Perform some calculation</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for(</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=0;i&lt;50;i++){</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buff[</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]=buff[</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]+100;</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endParaRPr lang="en-US" sz="1050" b="1" kern="0" dirty="0">
              <a:solidFill>
                <a:srgbClr val="000000"/>
              </a:solidFill>
              <a:latin typeface="Courier New" pitchFamily="49" charset="0"/>
              <a:cs typeface="Courier New" pitchFamily="49" charset="0"/>
            </a:endParaRP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//Burst Dara out of the design</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//Alternatively, for loop creates a burst access to memory</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for(</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=0;i&lt;50;i++){</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PIPELINE</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]=buff[</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p:txBody>
      </p:sp>
    </p:spTree>
    <p:extLst>
      <p:ext uri="{BB962C8B-B14F-4D97-AF65-F5344CB8AC3E}">
        <p14:creationId xmlns:p14="http://schemas.microsoft.com/office/powerpoint/2010/main" val="899608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AXI4-Master : Burst Access with Multiple Ports</a:t>
            </a:r>
          </a:p>
        </p:txBody>
      </p:sp>
      <p:sp>
        <p:nvSpPr>
          <p:cNvPr id="3" name="Content Placeholder 2"/>
          <p:cNvSpPr>
            <a:spLocks noGrp="1"/>
          </p:cNvSpPr>
          <p:nvPr>
            <p:ph idx="1"/>
          </p:nvPr>
        </p:nvSpPr>
        <p:spPr>
          <a:xfrm>
            <a:off x="623219" y="1179678"/>
            <a:ext cx="5704501" cy="4759404"/>
          </a:xfrm>
        </p:spPr>
        <p:txBody>
          <a:bodyPr/>
          <a:lstStyle/>
          <a:p>
            <a:r>
              <a:rPr lang="en-US" dirty="0"/>
              <a:t>Burst access with multiple ports</a:t>
            </a:r>
          </a:p>
          <a:p>
            <a:pPr lvl="1"/>
            <a:r>
              <a:rPr lang="en-US" dirty="0" err="1"/>
              <a:t>Vitis</a:t>
            </a:r>
            <a:r>
              <a:rPr lang="en-US" dirty="0"/>
              <a:t> HLS implements the port reads as burst transfers</a:t>
            </a:r>
          </a:p>
          <a:p>
            <a:pPr lvl="1"/>
            <a:r>
              <a:rPr lang="en-US" dirty="0"/>
              <a:t>Port a is specified without using the bundle option and is implemented in the default AXI interface</a:t>
            </a:r>
          </a:p>
          <a:p>
            <a:pPr lvl="1"/>
            <a:r>
              <a:rPr lang="en-US" dirty="0"/>
              <a:t>Port b is specified using a named bundle and is implemented in a separate AXI interface called d2_port</a:t>
            </a:r>
          </a:p>
          <a:p>
            <a:pPr lvl="1"/>
            <a:r>
              <a:rPr lang="en-US" dirty="0"/>
              <a:t>In the multiple access bursts</a:t>
            </a:r>
          </a:p>
          <a:p>
            <a:pPr lvl="2"/>
            <a:r>
              <a:rPr lang="en-US" dirty="0"/>
              <a:t>Only one access(read or write) per port can be inferred from a for loop</a:t>
            </a:r>
          </a:p>
          <a:p>
            <a:pPr lvl="2"/>
            <a:r>
              <a:rPr lang="en-US" dirty="0"/>
              <a:t>No simultaneous read and write access</a:t>
            </a:r>
          </a:p>
          <a:p>
            <a:pPr lvl="2"/>
            <a:r>
              <a:rPr lang="en-US" dirty="0"/>
              <a:t>If multiple ports are used, multiple reads or writes can be performed</a:t>
            </a:r>
          </a:p>
          <a:p>
            <a:endParaRPr lang="en-US" dirty="0"/>
          </a:p>
          <a:p>
            <a:endParaRPr lang="en-US" dirty="0"/>
          </a:p>
          <a:p>
            <a:pPr lvl="1"/>
            <a:endParaRPr lang="en-US" dirty="0"/>
          </a:p>
          <a:p>
            <a:pPr lvl="1"/>
            <a:endParaRPr lang="en-US" dirty="0"/>
          </a:p>
          <a:p>
            <a:pPr lvl="1"/>
            <a:endParaRPr lang="en-US" dirty="0"/>
          </a:p>
          <a:p>
            <a:pPr marL="457200" lvl="1" indent="0">
              <a:buNone/>
            </a:pPr>
            <a:endParaRPr lang="en-US" dirty="0"/>
          </a:p>
          <a:p>
            <a:pPr lvl="1"/>
            <a:endParaRPr lang="en-US" dirty="0"/>
          </a:p>
          <a:p>
            <a:pPr lvl="1"/>
            <a:endParaRPr lang="en-US" dirty="0"/>
          </a:p>
          <a:p>
            <a:pPr marL="914400" lvl="2" indent="0">
              <a:buNone/>
            </a:pPr>
            <a:endParaRPr lang="en-US" dirty="0"/>
          </a:p>
          <a:p>
            <a:pPr lvl="1"/>
            <a:endParaRPr lang="en-US" dirty="0"/>
          </a:p>
          <a:p>
            <a:pPr marL="457200" lvl="1" indent="0">
              <a:buNone/>
            </a:pPr>
            <a:endParaRPr lang="en-US" dirty="0"/>
          </a:p>
          <a:p>
            <a:pPr lvl="1"/>
            <a:endParaRPr lang="en-US" dirty="0"/>
          </a:p>
        </p:txBody>
      </p:sp>
      <p:sp>
        <p:nvSpPr>
          <p:cNvPr id="7" name="Slide Number Placeholder 6"/>
          <p:cNvSpPr>
            <a:spLocks noGrp="1"/>
          </p:cNvSpPr>
          <p:nvPr>
            <p:ph type="sldNum" sz="quarter" idx="10"/>
          </p:nvPr>
        </p:nvSpPr>
        <p:spPr>
          <a:xfrm>
            <a:off x="579120" y="6325606"/>
            <a:ext cx="2885439" cy="365125"/>
          </a:xfrm>
        </p:spPr>
        <p:txBody>
          <a:bodyPr/>
          <a:lstStyle/>
          <a:p>
            <a:pPr>
              <a:defRPr/>
            </a:pPr>
            <a:r>
              <a:rPr lang="en-US" dirty="0"/>
              <a:t>Creating Processor System 24- </a:t>
            </a:r>
            <a:fld id="{99D29FBF-A473-46DA-BC14-675AC1C8F9A5}" type="slidenum">
              <a:rPr lang="en-US" smtClean="0"/>
              <a:pPr>
                <a:defRPr/>
              </a:pPr>
              <a:t>44</a:t>
            </a:fld>
            <a:endParaRPr lang="en-US" dirty="0"/>
          </a:p>
        </p:txBody>
      </p:sp>
      <p:sp>
        <p:nvSpPr>
          <p:cNvPr id="9" name="TextBox 8">
            <a:extLst>
              <a:ext uri="{FF2B5EF4-FFF2-40B4-BE49-F238E27FC236}">
                <a16:creationId xmlns:a16="http://schemas.microsoft.com/office/drawing/2014/main" id="{B77CDB55-AE5D-4D40-9349-982950185D94}"/>
              </a:ext>
            </a:extLst>
          </p:cNvPr>
          <p:cNvSpPr txBox="1"/>
          <p:nvPr/>
        </p:nvSpPr>
        <p:spPr>
          <a:xfrm>
            <a:off x="6438965" y="1329133"/>
            <a:ext cx="5751448" cy="3162404"/>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//Two pointers are accessed</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void example(volatile int *a, int *b){</a:t>
            </a:r>
          </a:p>
          <a:p>
            <a:pPr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mode= </a:t>
            </a:r>
            <a:r>
              <a:rPr lang="en-US" sz="1050" b="1" kern="0" dirty="0" err="1">
                <a:solidFill>
                  <a:srgbClr val="000000"/>
                </a:solidFill>
                <a:latin typeface="Courier New" pitchFamily="49" charset="0"/>
                <a:cs typeface="Courier New" pitchFamily="49" charset="0"/>
              </a:rPr>
              <a:t>s_axilite</a:t>
            </a:r>
            <a:r>
              <a:rPr lang="en-US" sz="1050" b="1" kern="0" dirty="0">
                <a:solidFill>
                  <a:srgbClr val="000000"/>
                </a:solidFill>
                <a:latin typeface="Courier New" pitchFamily="49" charset="0"/>
                <a:cs typeface="Courier New" pitchFamily="49" charset="0"/>
              </a:rPr>
              <a:t> port=return</a:t>
            </a:r>
          </a:p>
          <a:p>
            <a:pPr defTabSz="914400" fontAlgn="base">
              <a:spcBef>
                <a:spcPct val="0"/>
              </a:spcBef>
              <a:spcAft>
                <a:spcPct val="0"/>
              </a:spcAft>
              <a:defRPr/>
            </a:pPr>
            <a:endParaRPr lang="en-US" sz="1050" b="1" kern="0" dirty="0">
              <a:solidFill>
                <a:srgbClr val="000000"/>
              </a:solidFill>
              <a:latin typeface="Courier New" pitchFamily="49" charset="0"/>
              <a:cs typeface="Courier New" pitchFamily="49" charset="0"/>
            </a:endParaRP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//Two different AXI ports are used</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mode=</a:t>
            </a:r>
            <a:r>
              <a:rPr lang="en-US" sz="1050" b="1" kern="0" dirty="0" err="1">
                <a:solidFill>
                  <a:srgbClr val="000000"/>
                </a:solidFill>
                <a:latin typeface="Courier New" pitchFamily="49" charset="0"/>
                <a:cs typeface="Courier New" pitchFamily="49" charset="0"/>
              </a:rPr>
              <a:t>m_axi</a:t>
            </a:r>
            <a:r>
              <a:rPr lang="en-US" sz="1050" b="1" kern="0" dirty="0">
                <a:solidFill>
                  <a:srgbClr val="000000"/>
                </a:solidFill>
                <a:latin typeface="Courier New" pitchFamily="49" charset="0"/>
                <a:cs typeface="Courier New" pitchFamily="49" charset="0"/>
              </a:rPr>
              <a:t> port=a depth=50</a:t>
            </a:r>
          </a:p>
          <a:p>
            <a:pPr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mode=</a:t>
            </a:r>
            <a:r>
              <a:rPr lang="en-US" sz="1050" b="1" kern="0" dirty="0" err="1">
                <a:solidFill>
                  <a:srgbClr val="000000"/>
                </a:solidFill>
                <a:latin typeface="Courier New" pitchFamily="49" charset="0"/>
                <a:cs typeface="Courier New" pitchFamily="49" charset="0"/>
              </a:rPr>
              <a:t>m_axi</a:t>
            </a:r>
            <a:r>
              <a:rPr lang="en-US" sz="1050" b="1" kern="0" dirty="0">
                <a:solidFill>
                  <a:srgbClr val="000000"/>
                </a:solidFill>
                <a:latin typeface="Courier New" pitchFamily="49" charset="0"/>
                <a:cs typeface="Courier New" pitchFamily="49" charset="0"/>
              </a:rPr>
              <a:t> port=b depth=50 bundle=d2_port</a:t>
            </a:r>
          </a:p>
          <a:p>
            <a:pPr defTabSz="914400" fontAlgn="base">
              <a:spcBef>
                <a:spcPct val="0"/>
              </a:spcBef>
              <a:spcAft>
                <a:spcPct val="0"/>
              </a:spcAft>
              <a:defRPr/>
            </a:pPr>
            <a:endParaRPr lang="en-US" sz="1050" b="1" kern="0" dirty="0">
              <a:solidFill>
                <a:srgbClr val="000000"/>
              </a:solidFill>
              <a:latin typeface="Courier New" pitchFamily="49" charset="0"/>
              <a:cs typeface="Courier New" pitchFamily="49" charset="0"/>
            </a:endParaRP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i</a:t>
            </a:r>
            <a:r>
              <a:rPr lang="en-US" sz="1050" b="1" kern="0" dirty="0" err="1">
                <a:solidFill>
                  <a:srgbClr val="000000"/>
                </a:solidFill>
                <a:latin typeface="Courier New" pitchFamily="49" charset="0"/>
                <a:cs typeface="Courier New" pitchFamily="49" charset="0"/>
              </a:rPr>
              <a:t>nt</a:t>
            </a:r>
            <a:r>
              <a:rPr lang="en-US" sz="1050" b="1" kern="0" dirty="0">
                <a:solidFill>
                  <a:srgbClr val="000000"/>
                </a:solidFill>
                <a:latin typeface="Courier New" pitchFamily="49" charset="0"/>
                <a:cs typeface="Courier New" pitchFamily="49" charset="0"/>
              </a:rPr>
              <a:t> </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int buff[50];</a:t>
            </a:r>
          </a:p>
          <a:p>
            <a:pPr defTabSz="914400" fontAlgn="base">
              <a:spcBef>
                <a:spcPct val="0"/>
              </a:spcBef>
              <a:spcAft>
                <a:spcPct val="0"/>
              </a:spcAft>
              <a:defRPr/>
            </a:pPr>
            <a:endParaRPr lang="en-US" sz="1050" b="1" kern="0" dirty="0">
              <a:solidFill>
                <a:srgbClr val="000000"/>
              </a:solidFill>
              <a:latin typeface="Courier New" pitchFamily="49" charset="0"/>
              <a:cs typeface="Courier New" pitchFamily="49" charset="0"/>
            </a:endParaRP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//Copy data in</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for(</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=0;i&lt;50;i++){</a:t>
            </a:r>
          </a:p>
          <a:p>
            <a:pPr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PIPELINE</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//separate AXI ports mean both a and b reads implemented as bursts</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buff[</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]=a[</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]+b[</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p:txBody>
      </p:sp>
    </p:spTree>
    <p:extLst>
      <p:ext uri="{BB962C8B-B14F-4D97-AF65-F5344CB8AC3E}">
        <p14:creationId xmlns:p14="http://schemas.microsoft.com/office/powerpoint/2010/main" val="33762632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trike="sngStrike" dirty="0"/>
              <a:t>Burst Accesses Inferred for AXI4 Master</a:t>
            </a:r>
          </a:p>
        </p:txBody>
      </p:sp>
      <p:sp>
        <p:nvSpPr>
          <p:cNvPr id="3" name="Content Placeholder 2"/>
          <p:cNvSpPr>
            <a:spLocks noGrp="1"/>
          </p:cNvSpPr>
          <p:nvPr>
            <p:ph idx="1"/>
          </p:nvPr>
        </p:nvSpPr>
        <p:spPr/>
        <p:txBody>
          <a:bodyPr/>
          <a:lstStyle/>
          <a:p>
            <a:r>
              <a:rPr lang="en-US" dirty="0"/>
              <a:t>There are two types of accesses on an AXI Master</a:t>
            </a:r>
          </a:p>
          <a:p>
            <a:endParaRPr lang="en-US" dirty="0"/>
          </a:p>
          <a:p>
            <a:endParaRPr lang="en-US" dirty="0"/>
          </a:p>
          <a:p>
            <a:pPr marL="0" indent="0">
              <a:buNone/>
            </a:pPr>
            <a:endParaRPr lang="en-US" dirty="0"/>
          </a:p>
          <a:p>
            <a:pPr lvl="1"/>
            <a:endParaRPr lang="en-US" dirty="0"/>
          </a:p>
          <a:p>
            <a:pPr lvl="1"/>
            <a:r>
              <a:rPr lang="en-US" dirty="0"/>
              <a:t>Burst accesses are more efficient</a:t>
            </a:r>
          </a:p>
          <a:p>
            <a:pPr lvl="1"/>
            <a:r>
              <a:rPr lang="en-US" dirty="0"/>
              <a:t>Burst access has until now required the use of </a:t>
            </a:r>
            <a:r>
              <a:rPr lang="en-US" dirty="0" err="1"/>
              <a:t>memcpy</a:t>
            </a:r>
            <a:r>
              <a:rPr lang="en-US" dirty="0"/>
              <a:t>()</a:t>
            </a:r>
          </a:p>
          <a:p>
            <a:r>
              <a:rPr lang="en-US" dirty="0"/>
              <a:t>Burst Accesses are now inferred</a:t>
            </a:r>
          </a:p>
          <a:p>
            <a:pPr lvl="1"/>
            <a:r>
              <a:rPr lang="en-US" dirty="0"/>
              <a:t>From operations in a for-loop and from sequential operations in the code</a:t>
            </a:r>
          </a:p>
          <a:p>
            <a:pPr lvl="1"/>
            <a:r>
              <a:rPr lang="en-US" dirty="0"/>
              <a:t>However: there are some limitations</a:t>
            </a:r>
          </a:p>
          <a:p>
            <a:pPr lvl="2"/>
            <a:r>
              <a:rPr lang="en-US" dirty="0"/>
              <a:t>Single for-loops only, no nested loops</a:t>
            </a:r>
          </a:p>
          <a:p>
            <a:endParaRPr lang="en-US" dirty="0"/>
          </a:p>
          <a:p>
            <a:endParaRPr lang="en-US" dirty="0"/>
          </a:p>
          <a:p>
            <a:pPr lvl="1"/>
            <a:endParaRPr lang="en-US" dirty="0"/>
          </a:p>
          <a:p>
            <a:pPr lvl="1"/>
            <a:endParaRPr lang="en-US" dirty="0"/>
          </a:p>
          <a:p>
            <a:pPr lvl="1"/>
            <a:endParaRPr lang="en-US" dirty="0"/>
          </a:p>
          <a:p>
            <a:pPr marL="457200" lvl="1" indent="0">
              <a:buNone/>
            </a:pPr>
            <a:endParaRPr lang="en-US" dirty="0"/>
          </a:p>
          <a:p>
            <a:pPr lvl="1"/>
            <a:endParaRPr lang="en-US" dirty="0"/>
          </a:p>
          <a:p>
            <a:pPr lvl="1"/>
            <a:endParaRPr lang="en-US" dirty="0"/>
          </a:p>
          <a:p>
            <a:pPr marL="914400" lvl="2" indent="0">
              <a:buNone/>
            </a:pPr>
            <a:endParaRPr lang="en-US" dirty="0"/>
          </a:p>
          <a:p>
            <a:pPr lvl="1"/>
            <a:endParaRPr lang="en-US" dirty="0"/>
          </a:p>
          <a:p>
            <a:pPr marL="457200" lvl="1" indent="0">
              <a:buNone/>
            </a:pPr>
            <a:endParaRPr lang="en-US" dirty="0"/>
          </a:p>
          <a:p>
            <a:pPr lvl="1"/>
            <a:endParaRPr lang="en-US" dirty="0"/>
          </a:p>
        </p:txBody>
      </p:sp>
      <p:sp>
        <p:nvSpPr>
          <p:cNvPr id="7" name="Slide Number Placeholder 6"/>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45</a:t>
            </a:fld>
            <a:endParaRPr lang="en-US" dirty="0">
              <a:solidFill>
                <a:srgbClr val="0C0C0C">
                  <a:tint val="75000"/>
                </a:srgbClr>
              </a:solidFill>
              <a:latin typeface="Arial"/>
            </a:endParaRPr>
          </a:p>
        </p:txBody>
      </p:sp>
      <p:sp>
        <p:nvSpPr>
          <p:cNvPr id="10" name="TextBox 9">
            <a:extLst>
              <a:ext uri="{FF2B5EF4-FFF2-40B4-BE49-F238E27FC236}">
                <a16:creationId xmlns:a16="http://schemas.microsoft.com/office/drawing/2014/main" id="{B13C4D72-AF0E-424B-BEA5-A44D815812C5}"/>
              </a:ext>
            </a:extLst>
          </p:cNvPr>
          <p:cNvSpPr txBox="1"/>
          <p:nvPr/>
        </p:nvSpPr>
        <p:spPr bwMode="auto">
          <a:xfrm>
            <a:off x="2317642" y="1920189"/>
            <a:ext cx="1134285" cy="279757"/>
          </a:xfrm>
          <a:prstGeom prst="rect">
            <a:avLst/>
          </a:prstGeom>
          <a:noFill/>
          <a:ln w="9525">
            <a:noFill/>
            <a:miter lim="800000"/>
            <a:headEnd/>
            <a:tailEnd/>
          </a:ln>
        </p:spPr>
        <p:txBody>
          <a:bodyPr vert="horz" wrap="none" lIns="0" tIns="45720" rIns="91440" bIns="45720" numCol="1" rtlCol="0" anchor="t" anchorCtr="0" compatLnSpc="1">
            <a:prstTxWarp prst="textNoShape">
              <a:avLst/>
            </a:prstTxWarp>
            <a:spAutoFit/>
          </a:bodyPr>
          <a:lstStyle/>
          <a:p>
            <a:pPr marL="228600" indent="-228600" defTabSz="914400" eaLnBrk="0" fontAlgn="base" hangingPunct="0">
              <a:lnSpc>
                <a:spcPct val="110000"/>
              </a:lnSpc>
              <a:spcBef>
                <a:spcPct val="20000"/>
              </a:spcBef>
              <a:spcAft>
                <a:spcPct val="0"/>
              </a:spcAft>
              <a:buClr>
                <a:srgbClr val="EC891D"/>
              </a:buClr>
              <a:buSzPct val="88000"/>
              <a:defRPr/>
            </a:pPr>
            <a:r>
              <a:rPr lang="en-US" sz="1200" b="1" kern="0" dirty="0">
                <a:solidFill>
                  <a:srgbClr val="3F3F3F"/>
                </a:solidFill>
                <a:latin typeface="Arial"/>
              </a:rPr>
              <a:t>Single Access</a:t>
            </a:r>
          </a:p>
        </p:txBody>
      </p:sp>
      <p:sp>
        <p:nvSpPr>
          <p:cNvPr id="11" name="TextBox 10">
            <a:extLst>
              <a:ext uri="{FF2B5EF4-FFF2-40B4-BE49-F238E27FC236}">
                <a16:creationId xmlns:a16="http://schemas.microsoft.com/office/drawing/2014/main" id="{153BED99-BE64-4E17-990E-87DAD0AEEFD1}"/>
              </a:ext>
            </a:extLst>
          </p:cNvPr>
          <p:cNvSpPr txBox="1"/>
          <p:nvPr/>
        </p:nvSpPr>
        <p:spPr bwMode="auto">
          <a:xfrm>
            <a:off x="8105417" y="1920189"/>
            <a:ext cx="1115049" cy="279757"/>
          </a:xfrm>
          <a:prstGeom prst="rect">
            <a:avLst/>
          </a:prstGeom>
          <a:noFill/>
          <a:ln w="9525">
            <a:noFill/>
            <a:miter lim="800000"/>
            <a:headEnd/>
            <a:tailEnd/>
          </a:ln>
        </p:spPr>
        <p:txBody>
          <a:bodyPr vert="horz" wrap="none" lIns="0" tIns="45720" rIns="91440" bIns="45720" numCol="1" rtlCol="0" anchor="t" anchorCtr="0" compatLnSpc="1">
            <a:prstTxWarp prst="textNoShape">
              <a:avLst/>
            </a:prstTxWarp>
            <a:spAutoFit/>
          </a:bodyPr>
          <a:lstStyle/>
          <a:p>
            <a:pPr marL="228600" indent="-228600" defTabSz="914400" eaLnBrk="0" fontAlgn="base" hangingPunct="0">
              <a:lnSpc>
                <a:spcPct val="110000"/>
              </a:lnSpc>
              <a:spcBef>
                <a:spcPct val="20000"/>
              </a:spcBef>
              <a:spcAft>
                <a:spcPct val="0"/>
              </a:spcAft>
              <a:buClr>
                <a:srgbClr val="EC891D"/>
              </a:buClr>
              <a:buSzPct val="88000"/>
              <a:defRPr/>
            </a:pPr>
            <a:r>
              <a:rPr lang="en-US" sz="1200" b="1" kern="0" dirty="0">
                <a:solidFill>
                  <a:srgbClr val="3F3F3F"/>
                </a:solidFill>
                <a:latin typeface="Arial"/>
              </a:rPr>
              <a:t>Burst A</a:t>
            </a:r>
            <a:r>
              <a:rPr lang="en-US" sz="1200" b="1" kern="0" dirty="0" err="1">
                <a:solidFill>
                  <a:srgbClr val="3F3F3F"/>
                </a:solidFill>
                <a:latin typeface="Arial"/>
              </a:rPr>
              <a:t>ccess</a:t>
            </a:r>
            <a:r>
              <a:rPr lang="en-US" sz="1200" b="1" kern="0" dirty="0">
                <a:solidFill>
                  <a:srgbClr val="3F3F3F"/>
                </a:solidFill>
                <a:latin typeface="Arial"/>
              </a:rPr>
              <a:t> </a:t>
            </a:r>
          </a:p>
        </p:txBody>
      </p:sp>
      <p:sp>
        <p:nvSpPr>
          <p:cNvPr id="12" name="TextBox 11">
            <a:extLst>
              <a:ext uri="{FF2B5EF4-FFF2-40B4-BE49-F238E27FC236}">
                <a16:creationId xmlns:a16="http://schemas.microsoft.com/office/drawing/2014/main" id="{A465375C-6A2C-4100-A5D7-72BCE7BB3ACD}"/>
              </a:ext>
            </a:extLst>
          </p:cNvPr>
          <p:cNvSpPr txBox="1"/>
          <p:nvPr/>
        </p:nvSpPr>
        <p:spPr>
          <a:xfrm>
            <a:off x="611031" y="2200004"/>
            <a:ext cx="4975041" cy="1061829"/>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void example(</a:t>
            </a:r>
            <a:r>
              <a:rPr lang="en-US" sz="1050" b="1" kern="0" dirty="0" err="1">
                <a:solidFill>
                  <a:srgbClr val="000000"/>
                </a:solidFill>
                <a:latin typeface="Courier New" pitchFamily="49" charset="0"/>
                <a:cs typeface="Courier New" pitchFamily="49" charset="0"/>
              </a:rPr>
              <a:t>int</a:t>
            </a:r>
            <a:r>
              <a:rPr lang="en-US" sz="1050" b="1" kern="0" dirty="0">
                <a:solidFill>
                  <a:srgbClr val="000000"/>
                </a:solidFill>
                <a:latin typeface="Courier New" pitchFamily="49" charset="0"/>
                <a:cs typeface="Courier New" pitchFamily="49" charset="0"/>
              </a:rPr>
              <a:t> *a)</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a:t>
            </a:r>
            <a:r>
              <a:rPr lang="en-US" sz="1050" b="1" kern="0" dirty="0" err="1">
                <a:solidFill>
                  <a:srgbClr val="000000"/>
                </a:solidFill>
                <a:latin typeface="Courier New" pitchFamily="49" charset="0"/>
                <a:cs typeface="Courier New" pitchFamily="49" charset="0"/>
              </a:rPr>
              <a:t>m_axi</a:t>
            </a:r>
            <a:r>
              <a:rPr lang="en-US" sz="1050" b="1" kern="0" dirty="0">
                <a:solidFill>
                  <a:srgbClr val="000000"/>
                </a:solidFill>
                <a:latin typeface="Courier New" pitchFamily="49" charset="0"/>
                <a:cs typeface="Courier New" pitchFamily="49" charset="0"/>
              </a:rPr>
              <a:t> port=a depth=...</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 </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t>
            </a:r>
            <a:r>
              <a:rPr lang="en-US" sz="1050" b="1" kern="0" dirty="0" err="1">
                <a:solidFill>
                  <a:srgbClr val="000000"/>
                </a:solidFill>
                <a:latin typeface="Courier New" pitchFamily="49" charset="0"/>
                <a:cs typeface="Courier New" pitchFamily="49" charset="0"/>
              </a:rPr>
              <a:t>int</a:t>
            </a:r>
            <a:r>
              <a:rPr lang="en-US" sz="1050" b="1" kern="0" dirty="0">
                <a:solidFill>
                  <a:srgbClr val="000000"/>
                </a:solidFill>
                <a:latin typeface="Courier New" pitchFamily="49" charset="0"/>
                <a:cs typeface="Courier New" pitchFamily="49" charset="0"/>
              </a:rPr>
              <a:t> </a:t>
            </a:r>
            <a:r>
              <a:rPr lang="en-US" sz="1050" b="1" kern="0" dirty="0" err="1">
                <a:solidFill>
                  <a:srgbClr val="000000"/>
                </a:solidFill>
                <a:latin typeface="Courier New" pitchFamily="49" charset="0"/>
                <a:cs typeface="Courier New" pitchFamily="49" charset="0"/>
              </a:rPr>
              <a:t>val</a:t>
            </a:r>
            <a:r>
              <a:rPr lang="en-US" sz="1050" b="1" kern="0" dirty="0">
                <a:solidFill>
                  <a:srgbClr val="000000"/>
                </a:solidFill>
                <a:latin typeface="Courier New" pitchFamily="49" charset="0"/>
                <a:cs typeface="Courier New" pitchFamily="49" charset="0"/>
              </a:rPr>
              <a:t>[</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 = *(a + </a:t>
            </a:r>
            <a:r>
              <a:rPr lang="en-US" sz="1050" b="1" kern="0" dirty="0" err="1">
                <a:solidFill>
                  <a:srgbClr val="000000"/>
                </a:solidFill>
                <a:latin typeface="Courier New" pitchFamily="49" charset="0"/>
                <a:cs typeface="Courier New" pitchFamily="49" charset="0"/>
              </a:rPr>
              <a:t>i</a:t>
            </a: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t>
            </a:r>
          </a:p>
        </p:txBody>
      </p:sp>
      <p:sp>
        <p:nvSpPr>
          <p:cNvPr id="15" name="TextBox 14">
            <a:extLst>
              <a:ext uri="{FF2B5EF4-FFF2-40B4-BE49-F238E27FC236}">
                <a16:creationId xmlns:a16="http://schemas.microsoft.com/office/drawing/2014/main" id="{B3F419A8-77FF-414C-A2E5-73086A644F79}"/>
              </a:ext>
            </a:extLst>
          </p:cNvPr>
          <p:cNvSpPr txBox="1"/>
          <p:nvPr/>
        </p:nvSpPr>
        <p:spPr>
          <a:xfrm>
            <a:off x="6445474" y="2200004"/>
            <a:ext cx="4975041" cy="1061829"/>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void example(</a:t>
            </a:r>
            <a:r>
              <a:rPr lang="en-US" sz="1050" b="1" kern="0" dirty="0" err="1">
                <a:solidFill>
                  <a:srgbClr val="000000"/>
                </a:solidFill>
                <a:latin typeface="Courier New" pitchFamily="49" charset="0"/>
                <a:cs typeface="Courier New" pitchFamily="49" charset="0"/>
              </a:rPr>
              <a:t>int</a:t>
            </a:r>
            <a:r>
              <a:rPr lang="en-US" sz="1050" b="1" kern="0" dirty="0">
                <a:solidFill>
                  <a:srgbClr val="000000"/>
                </a:solidFill>
                <a:latin typeface="Courier New" pitchFamily="49" charset="0"/>
                <a:cs typeface="Courier New" pitchFamily="49" charset="0"/>
              </a:rPr>
              <a:t> *a)</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a:t>
            </a:r>
            <a:r>
              <a:rPr lang="en-US" sz="1050" b="1" kern="0" dirty="0" err="1">
                <a:solidFill>
                  <a:srgbClr val="000000"/>
                </a:solidFill>
                <a:latin typeface="Courier New" pitchFamily="49" charset="0"/>
                <a:cs typeface="Courier New" pitchFamily="49" charset="0"/>
              </a:rPr>
              <a:t>m_axi</a:t>
            </a:r>
            <a:r>
              <a:rPr lang="en-US" sz="1050" b="1" kern="0" dirty="0">
                <a:solidFill>
                  <a:srgbClr val="000000"/>
                </a:solidFill>
                <a:latin typeface="Courier New" pitchFamily="49" charset="0"/>
                <a:cs typeface="Courier New" pitchFamily="49" charset="0"/>
              </a:rPr>
              <a:t> port=a depth=...</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 </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t>
            </a:r>
            <a:r>
              <a:rPr lang="en-US" sz="1050" b="1" kern="0" dirty="0" err="1">
                <a:solidFill>
                  <a:srgbClr val="000000"/>
                </a:solidFill>
                <a:latin typeface="Courier New" pitchFamily="49" charset="0"/>
                <a:cs typeface="Courier New" pitchFamily="49" charset="0"/>
              </a:rPr>
              <a:t>memcpy</a:t>
            </a:r>
            <a:r>
              <a:rPr lang="en-US" sz="1050" b="1" kern="0" dirty="0">
                <a:solidFill>
                  <a:srgbClr val="000000"/>
                </a:solidFill>
                <a:latin typeface="Courier New" pitchFamily="49" charset="0"/>
                <a:cs typeface="Courier New" pitchFamily="49" charset="0"/>
              </a:rPr>
              <a:t>(</a:t>
            </a:r>
            <a:r>
              <a:rPr lang="en-US" sz="1050" b="1" kern="0" dirty="0" err="1">
                <a:solidFill>
                  <a:srgbClr val="000000"/>
                </a:solidFill>
                <a:latin typeface="Courier New" pitchFamily="49" charset="0"/>
                <a:cs typeface="Courier New" pitchFamily="49" charset="0"/>
              </a:rPr>
              <a:t>vals</a:t>
            </a:r>
            <a:r>
              <a:rPr lang="en-US" sz="1050" b="1" kern="0" dirty="0">
                <a:solidFill>
                  <a:srgbClr val="000000"/>
                </a:solidFill>
                <a:latin typeface="Courier New" pitchFamily="49" charset="0"/>
                <a:cs typeface="Courier New" pitchFamily="49" charset="0"/>
              </a:rPr>
              <a:t>, a, N * </a:t>
            </a:r>
            <a:r>
              <a:rPr lang="en-US" sz="1050" b="1" kern="0" dirty="0" err="1">
                <a:solidFill>
                  <a:srgbClr val="000000"/>
                </a:solidFill>
                <a:latin typeface="Courier New" pitchFamily="49" charset="0"/>
                <a:cs typeface="Courier New" pitchFamily="49" charset="0"/>
              </a:rPr>
              <a:t>sizeof</a:t>
            </a:r>
            <a:r>
              <a:rPr lang="en-US" sz="1050" b="1" kern="0" dirty="0">
                <a:solidFill>
                  <a:srgbClr val="000000"/>
                </a:solidFill>
                <a:latin typeface="Courier New" pitchFamily="49" charset="0"/>
                <a:cs typeface="Courier New" pitchFamily="49" charset="0"/>
              </a:rPr>
              <a:t>(</a:t>
            </a:r>
            <a:r>
              <a:rPr lang="en-US" sz="1050" b="1" kern="0" dirty="0" err="1">
                <a:solidFill>
                  <a:srgbClr val="000000"/>
                </a:solidFill>
                <a:latin typeface="Courier New" pitchFamily="49" charset="0"/>
                <a:cs typeface="Courier New" pitchFamily="49" charset="0"/>
              </a:rPr>
              <a:t>int</a:t>
            </a:r>
            <a:r>
              <a:rPr lang="en-US" sz="1050" b="1" kern="0" dirty="0">
                <a:solidFill>
                  <a:srgbClr val="000000"/>
                </a:solidFill>
                <a:latin typeface="Courier New" pitchFamily="49" charset="0"/>
                <a:cs typeface="Courier New" pitchFamily="49" charset="0"/>
              </a:rPr>
              <a:t>));</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t>
            </a:r>
          </a:p>
        </p:txBody>
      </p:sp>
    </p:spTree>
    <p:extLst>
      <p:ext uri="{BB962C8B-B14F-4D97-AF65-F5344CB8AC3E}">
        <p14:creationId xmlns:p14="http://schemas.microsoft.com/office/powerpoint/2010/main" val="1958146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trike="sngStrike" dirty="0"/>
              <a:t>Byte-Enable Accesses on AXI4 Master</a:t>
            </a:r>
          </a:p>
        </p:txBody>
      </p:sp>
      <p:sp>
        <p:nvSpPr>
          <p:cNvPr id="2" name="Content Placeholder 1"/>
          <p:cNvSpPr>
            <a:spLocks noGrp="1"/>
          </p:cNvSpPr>
          <p:nvPr>
            <p:ph idx="1"/>
          </p:nvPr>
        </p:nvSpPr>
        <p:spPr/>
        <p:txBody>
          <a:bodyPr/>
          <a:lstStyle/>
          <a:p>
            <a:r>
              <a:rPr lang="en-US" dirty="0"/>
              <a:t>Byte-Enable Accesses Support on AXI4 Master Interfaces</a:t>
            </a:r>
          </a:p>
          <a:p>
            <a:pPr lvl="1"/>
            <a:r>
              <a:rPr lang="en-US" dirty="0"/>
              <a:t>Single bytes are now written and read</a:t>
            </a:r>
          </a:p>
          <a:p>
            <a:pPr lvl="1"/>
            <a:r>
              <a:rPr lang="en-US" dirty="0"/>
              <a:t>Improved AXI4 Master performance</a:t>
            </a:r>
          </a:p>
          <a:p>
            <a:r>
              <a:rPr lang="en-US" dirty="0"/>
              <a:t>Improved Performance</a:t>
            </a:r>
          </a:p>
          <a:p>
            <a:pPr lvl="1"/>
            <a:r>
              <a:rPr lang="en-US" dirty="0"/>
              <a:t>This code uses 8-bit data </a:t>
            </a:r>
          </a:p>
          <a:p>
            <a:pPr lvl="1"/>
            <a:endParaRPr lang="en-US" dirty="0"/>
          </a:p>
          <a:p>
            <a:pPr lvl="1"/>
            <a:endParaRPr lang="en-US" dirty="0"/>
          </a:p>
          <a:p>
            <a:pPr lvl="2"/>
            <a:r>
              <a:rPr lang="en-US" dirty="0"/>
              <a:t>Previously, accessing this required reading/writing full 32-bit</a:t>
            </a:r>
          </a:p>
          <a:p>
            <a:pPr lvl="2"/>
            <a:r>
              <a:rPr lang="en-US" dirty="0"/>
              <a:t>This implied a required read-modify-write behavior: Impacted performance</a:t>
            </a:r>
          </a:p>
          <a:p>
            <a:pPr lvl="1"/>
            <a:r>
              <a:rPr lang="en-US" dirty="0"/>
              <a:t>Similar performance improvement when accessing struct members</a:t>
            </a:r>
          </a:p>
          <a:p>
            <a:pPr lvl="2"/>
            <a:r>
              <a:rPr lang="en-US" dirty="0"/>
              <a:t>Also often implied read-modify-write behavior</a:t>
            </a:r>
          </a:p>
          <a:p>
            <a:pPr lvl="1"/>
            <a:r>
              <a:rPr lang="en-US" dirty="0"/>
              <a:t>Improved Port Bundling</a:t>
            </a:r>
          </a:p>
          <a:p>
            <a:pPr lvl="2"/>
            <a:r>
              <a:rPr lang="en-US" dirty="0"/>
              <a:t>Variables of different sizes can be grouped into same AXI4 Master port</a:t>
            </a:r>
          </a:p>
        </p:txBody>
      </p:sp>
      <p:sp>
        <p:nvSpPr>
          <p:cNvPr id="8" name="Slide Number Placeholder 7"/>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46</a:t>
            </a:fld>
            <a:endParaRPr lang="en-US" dirty="0">
              <a:solidFill>
                <a:srgbClr val="0C0C0C">
                  <a:tint val="75000"/>
                </a:srgbClr>
              </a:solidFill>
              <a:latin typeface="Arial"/>
            </a:endParaRPr>
          </a:p>
        </p:txBody>
      </p:sp>
      <p:sp>
        <p:nvSpPr>
          <p:cNvPr id="6" name="TextBox 5">
            <a:extLst>
              <a:ext uri="{FF2B5EF4-FFF2-40B4-BE49-F238E27FC236}">
                <a16:creationId xmlns:a16="http://schemas.microsoft.com/office/drawing/2014/main" id="{8697EF16-4BCD-4E57-A0E6-FE1456A0E6A2}"/>
              </a:ext>
            </a:extLst>
          </p:cNvPr>
          <p:cNvSpPr txBox="1"/>
          <p:nvPr/>
        </p:nvSpPr>
        <p:spPr>
          <a:xfrm>
            <a:off x="1303501" y="3227893"/>
            <a:ext cx="4975041" cy="577081"/>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void example(volatile char *a) {</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  </a:t>
            </a:r>
          </a:p>
          <a:p>
            <a:pPr defTabSz="914400" fontAlgn="base">
              <a:spcBef>
                <a:spcPct val="0"/>
              </a:spcBef>
              <a:spcAft>
                <a:spcPct val="0"/>
              </a:spcAft>
              <a:defRPr/>
            </a:pPr>
            <a:r>
              <a:rPr lang="en-US" sz="1050" b="1" kern="0" dirty="0">
                <a:solidFill>
                  <a:srgbClr val="000000"/>
                </a:solidFill>
                <a:latin typeface="Courier New" pitchFamily="49" charset="0"/>
                <a:cs typeface="Courier New" pitchFamily="49" charset="0"/>
              </a:rPr>
              <a:t>#pragma HLS INTERFACE </a:t>
            </a:r>
            <a:r>
              <a:rPr lang="en-US" sz="1050" b="1" kern="0" dirty="0" err="1">
                <a:solidFill>
                  <a:srgbClr val="000000"/>
                </a:solidFill>
                <a:latin typeface="Courier New" pitchFamily="49" charset="0"/>
                <a:cs typeface="Courier New" pitchFamily="49" charset="0"/>
              </a:rPr>
              <a:t>m_axi</a:t>
            </a:r>
            <a:r>
              <a:rPr lang="en-US" sz="1050" b="1" kern="0" dirty="0">
                <a:solidFill>
                  <a:srgbClr val="000000"/>
                </a:solidFill>
                <a:latin typeface="Courier New" pitchFamily="49" charset="0"/>
                <a:cs typeface="Courier New" pitchFamily="49" charset="0"/>
              </a:rPr>
              <a:t> depth=50 port=a</a:t>
            </a:r>
          </a:p>
        </p:txBody>
      </p:sp>
    </p:spTree>
    <p:extLst>
      <p:ext uri="{BB962C8B-B14F-4D97-AF65-F5344CB8AC3E}">
        <p14:creationId xmlns:p14="http://schemas.microsoft.com/office/powerpoint/2010/main" val="12080882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AXI4 Port Bundling</a:t>
            </a:r>
          </a:p>
        </p:txBody>
      </p:sp>
      <p:sp>
        <p:nvSpPr>
          <p:cNvPr id="2" name="Content Placeholder 1"/>
          <p:cNvSpPr>
            <a:spLocks noGrp="1"/>
          </p:cNvSpPr>
          <p:nvPr>
            <p:ph idx="1"/>
          </p:nvPr>
        </p:nvSpPr>
        <p:spPr/>
        <p:txBody>
          <a:bodyPr/>
          <a:lstStyle/>
          <a:p>
            <a:r>
              <a:rPr lang="en-US" dirty="0"/>
              <a:t>AXI4 Master and Lite Port Bundling</a:t>
            </a:r>
          </a:p>
          <a:p>
            <a:pPr lvl="1"/>
            <a:r>
              <a:rPr lang="en-US" dirty="0"/>
              <a:t>The bundle options groups arguments into the same AXI4 port</a:t>
            </a:r>
          </a:p>
          <a:p>
            <a:pPr lvl="1"/>
            <a:r>
              <a:rPr lang="en-US" dirty="0"/>
              <a:t>For example, group 3 arguments into AXI4-Lite port “ctrl” :</a:t>
            </a:r>
          </a:p>
          <a:p>
            <a:pPr lvl="1"/>
            <a:endParaRPr lang="en-US" dirty="0"/>
          </a:p>
          <a:p>
            <a:pPr lvl="1"/>
            <a:endParaRPr lang="en-US" dirty="0"/>
          </a:p>
          <a:p>
            <a:pPr marL="0" indent="0">
              <a:buNone/>
            </a:pPr>
            <a:endParaRPr lang="en-US" dirty="0"/>
          </a:p>
          <a:p>
            <a:r>
              <a:rPr lang="en-US" dirty="0"/>
              <a:t>Arguments can be Bundled into AXI4 Master and AXI4 Lite ports</a:t>
            </a:r>
          </a:p>
          <a:p>
            <a:pPr lvl="1"/>
            <a:r>
              <a:rPr lang="en-US" dirty="0"/>
              <a:t>If no bundle name is used a default name is used for all arguments</a:t>
            </a:r>
          </a:p>
          <a:p>
            <a:pPr lvl="2"/>
            <a:r>
              <a:rPr lang="en-US" dirty="0"/>
              <a:t>All go into a single AXI4 Master or AXI4 Lite</a:t>
            </a:r>
          </a:p>
          <a:p>
            <a:pPr lvl="2"/>
            <a:r>
              <a:rPr lang="en-US" dirty="0"/>
              <a:t>Default name applied if no –bundle option is used</a:t>
            </a:r>
          </a:p>
          <a:p>
            <a:pPr lvl="1"/>
            <a:r>
              <a:rPr lang="en-US" dirty="0"/>
              <a:t>Group different sized variables into an AXI4 Master port</a:t>
            </a:r>
          </a:p>
          <a:p>
            <a:endParaRPr lang="en-US" dirty="0"/>
          </a:p>
        </p:txBody>
      </p:sp>
      <p:sp>
        <p:nvSpPr>
          <p:cNvPr id="7" name="Slide Number Placeholder 6"/>
          <p:cNvSpPr>
            <a:spLocks noGrp="1"/>
          </p:cNvSpPr>
          <p:nvPr>
            <p:ph type="sldNum" sz="quarter" idx="10"/>
          </p:nvPr>
        </p:nvSpPr>
        <p:spPr>
          <a:xfrm>
            <a:off x="579120" y="6325606"/>
            <a:ext cx="3098799" cy="365125"/>
          </a:xfrm>
        </p:spPr>
        <p:txBody>
          <a:bodyPr/>
          <a:lstStyle/>
          <a:p>
            <a:pPr>
              <a:defRPr/>
            </a:pPr>
            <a:r>
              <a:rPr lang="en-US" dirty="0"/>
              <a:t>Creating Processor System 24- </a:t>
            </a:r>
            <a:fld id="{99D29FBF-A473-46DA-BC14-675AC1C8F9A5}" type="slidenum">
              <a:rPr lang="en-US" smtClean="0"/>
              <a:pPr>
                <a:defRPr/>
              </a:pPr>
              <a:t>47</a:t>
            </a:fld>
            <a:endParaRPr lang="en-US" dirty="0"/>
          </a:p>
        </p:txBody>
      </p:sp>
      <p:sp>
        <p:nvSpPr>
          <p:cNvPr id="6" name="TextBox 5">
            <a:extLst>
              <a:ext uri="{FF2B5EF4-FFF2-40B4-BE49-F238E27FC236}">
                <a16:creationId xmlns:a16="http://schemas.microsoft.com/office/drawing/2014/main" id="{C8AB51B5-3335-4B12-A572-40AE571504F5}"/>
              </a:ext>
            </a:extLst>
          </p:cNvPr>
          <p:cNvSpPr txBox="1"/>
          <p:nvPr/>
        </p:nvSpPr>
        <p:spPr>
          <a:xfrm>
            <a:off x="1241939" y="2661743"/>
            <a:ext cx="6696008" cy="1277273"/>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void hls_sig_gen_bram2axis(</a:t>
            </a:r>
            <a:r>
              <a:rPr lang="en-US" sz="1100" b="1" kern="0" dirty="0" err="1">
                <a:solidFill>
                  <a:srgbClr val="000000"/>
                </a:solidFill>
                <a:latin typeface="Consolas" panose="020B0609020204030204" pitchFamily="49" charset="0"/>
                <a:cs typeface="Consolas" panose="020B0609020204030204" pitchFamily="49" charset="0"/>
              </a:rPr>
              <a:t>hls</a:t>
            </a:r>
            <a:r>
              <a:rPr lang="en-US" sz="1100" b="1" kern="0" dirty="0">
                <a:solidFill>
                  <a:srgbClr val="000000"/>
                </a:solidFill>
                <a:latin typeface="Consolas" panose="020B0609020204030204" pitchFamily="49" charset="0"/>
                <a:cs typeface="Consolas" panose="020B0609020204030204" pitchFamily="49" charset="0"/>
              </a:rPr>
              <a:t>::stream&lt;</a:t>
            </a:r>
            <a:r>
              <a:rPr lang="en-US" sz="1100" b="1" kern="0" dirty="0" err="1">
                <a:solidFill>
                  <a:srgbClr val="000000"/>
                </a:solidFill>
                <a:latin typeface="Consolas" panose="020B0609020204030204" pitchFamily="49" charset="0"/>
                <a:cs typeface="Consolas" panose="020B0609020204030204" pitchFamily="49" charset="0"/>
              </a:rPr>
              <a:t>data_t</a:t>
            </a:r>
            <a:r>
              <a:rPr lang="en-US" sz="1100" b="1" kern="0" dirty="0">
                <a:solidFill>
                  <a:srgbClr val="000000"/>
                </a:solidFill>
                <a:latin typeface="Consolas" panose="020B0609020204030204" pitchFamily="49" charset="0"/>
                <a:cs typeface="Consolas" panose="020B0609020204030204" pitchFamily="49" charset="0"/>
              </a:rPr>
              <a:t>&gt;&amp; </a:t>
            </a:r>
            <a:r>
              <a:rPr lang="en-US" sz="1100" b="1" kern="0" dirty="0" err="1">
                <a:solidFill>
                  <a:srgbClr val="000000"/>
                </a:solidFill>
                <a:latin typeface="Consolas" panose="020B0609020204030204" pitchFamily="49" charset="0"/>
                <a:cs typeface="Consolas" panose="020B0609020204030204" pitchFamily="49" charset="0"/>
              </a:rPr>
              <a:t>dout</a:t>
            </a:r>
            <a:r>
              <a:rPr lang="en-US" sz="1100" b="1" kern="0" dirty="0">
                <a:solidFill>
                  <a:srgbClr val="000000"/>
                </a:solidFill>
                <a:latin typeface="Consolas" panose="020B0609020204030204" pitchFamily="49" charset="0"/>
                <a:cs typeface="Consolas" panose="020B0609020204030204" pitchFamily="49" charset="0"/>
              </a:rPr>
              <a:t>,</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      </a:t>
            </a:r>
            <a:r>
              <a:rPr lang="en-US" sz="1100" b="1" kern="0" dirty="0" err="1">
                <a:solidFill>
                  <a:srgbClr val="000000"/>
                </a:solidFill>
                <a:latin typeface="Consolas" panose="020B0609020204030204" pitchFamily="49" charset="0"/>
                <a:cs typeface="Consolas" panose="020B0609020204030204" pitchFamily="49" charset="0"/>
              </a:rPr>
              <a:t>data_t</a:t>
            </a:r>
            <a:r>
              <a:rPr lang="en-US" sz="1100" b="1" kern="0" dirty="0">
                <a:solidFill>
                  <a:srgbClr val="000000"/>
                </a:solidFill>
                <a:latin typeface="Consolas" panose="020B0609020204030204" pitchFamily="49" charset="0"/>
                <a:cs typeface="Consolas" panose="020B0609020204030204" pitchFamily="49" charset="0"/>
              </a:rPr>
              <a:t> </a:t>
            </a:r>
            <a:r>
              <a:rPr lang="en-US" sz="1100" b="1" kern="0" dirty="0" err="1">
                <a:solidFill>
                  <a:srgbClr val="000000"/>
                </a:solidFill>
                <a:latin typeface="Consolas" panose="020B0609020204030204" pitchFamily="49" charset="0"/>
                <a:cs typeface="Consolas" panose="020B0609020204030204" pitchFamily="49" charset="0"/>
              </a:rPr>
              <a:t>sig_buf</a:t>
            </a:r>
            <a:r>
              <a:rPr lang="en-US" sz="1100" b="1" kern="0" dirty="0">
                <a:solidFill>
                  <a:srgbClr val="000000"/>
                </a:solidFill>
                <a:latin typeface="Consolas" panose="020B0609020204030204" pitchFamily="49" charset="0"/>
                <a:cs typeface="Consolas" panose="020B0609020204030204" pitchFamily="49" charset="0"/>
              </a:rPr>
              <a:t>[MAX_SIG_PERIOD], short </a:t>
            </a:r>
            <a:r>
              <a:rPr lang="en-US" sz="1100" b="1" kern="0" dirty="0" err="1">
                <a:solidFill>
                  <a:srgbClr val="000000"/>
                </a:solidFill>
                <a:latin typeface="Consolas" panose="020B0609020204030204" pitchFamily="49" charset="0"/>
                <a:cs typeface="Consolas" panose="020B0609020204030204" pitchFamily="49" charset="0"/>
              </a:rPr>
              <a:t>sig_period</a:t>
            </a:r>
            <a:r>
              <a:rPr lang="en-US" sz="1100" b="1" kern="0" dirty="0">
                <a:solidFill>
                  <a:srgbClr val="000000"/>
                </a:solidFill>
                <a:latin typeface="Consolas" panose="020B0609020204030204" pitchFamily="49" charset="0"/>
                <a:cs typeface="Consolas" panose="020B0609020204030204" pitchFamily="49" charset="0"/>
              </a:rPr>
              <a:t>)</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#pragma HLS INTERFACE port=return     mode=</a:t>
            </a:r>
            <a:r>
              <a:rPr lang="en-US" sz="1100" b="1" kern="0" dirty="0" err="1">
                <a:solidFill>
                  <a:srgbClr val="000000"/>
                </a:solidFill>
                <a:latin typeface="Consolas" panose="020B0609020204030204" pitchFamily="49" charset="0"/>
                <a:cs typeface="Consolas" panose="020B0609020204030204" pitchFamily="49" charset="0"/>
              </a:rPr>
              <a:t>s_axilite</a:t>
            </a:r>
            <a:r>
              <a:rPr lang="en-US" sz="1100" b="1" kern="0" dirty="0">
                <a:solidFill>
                  <a:srgbClr val="000000"/>
                </a:solidFill>
                <a:latin typeface="Consolas" panose="020B0609020204030204" pitchFamily="49" charset="0"/>
                <a:cs typeface="Consolas" panose="020B0609020204030204" pitchFamily="49" charset="0"/>
              </a:rPr>
              <a:t> bundle=ctrl</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#pragma HLS INTERFACE port=</a:t>
            </a:r>
            <a:r>
              <a:rPr lang="en-US" sz="1100" b="1" kern="0" dirty="0" err="1">
                <a:solidFill>
                  <a:srgbClr val="000000"/>
                </a:solidFill>
                <a:latin typeface="Consolas" panose="020B0609020204030204" pitchFamily="49" charset="0"/>
                <a:cs typeface="Consolas" panose="020B0609020204030204" pitchFamily="49" charset="0"/>
              </a:rPr>
              <a:t>sig_buf</a:t>
            </a:r>
            <a:r>
              <a:rPr lang="en-US" sz="1100" b="1" kern="0" dirty="0">
                <a:solidFill>
                  <a:srgbClr val="000000"/>
                </a:solidFill>
                <a:latin typeface="Consolas" panose="020B0609020204030204" pitchFamily="49" charset="0"/>
                <a:cs typeface="Consolas" panose="020B0609020204030204" pitchFamily="49" charset="0"/>
              </a:rPr>
              <a:t>    mode=</a:t>
            </a:r>
            <a:r>
              <a:rPr lang="en-US" sz="1100" b="1" kern="0" dirty="0" err="1">
                <a:solidFill>
                  <a:srgbClr val="000000"/>
                </a:solidFill>
                <a:latin typeface="Consolas" panose="020B0609020204030204" pitchFamily="49" charset="0"/>
                <a:cs typeface="Consolas" panose="020B0609020204030204" pitchFamily="49" charset="0"/>
              </a:rPr>
              <a:t>s_axilite</a:t>
            </a:r>
            <a:r>
              <a:rPr lang="en-US" sz="1100" b="1" kern="0" dirty="0">
                <a:solidFill>
                  <a:srgbClr val="000000"/>
                </a:solidFill>
                <a:latin typeface="Consolas" panose="020B0609020204030204" pitchFamily="49" charset="0"/>
                <a:cs typeface="Consolas" panose="020B0609020204030204" pitchFamily="49" charset="0"/>
              </a:rPr>
              <a:t> bundle=ctrl</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#pragma HLS INTERFACE port=</a:t>
            </a:r>
            <a:r>
              <a:rPr lang="en-US" sz="1100" b="1" kern="0" dirty="0" err="1">
                <a:solidFill>
                  <a:srgbClr val="000000"/>
                </a:solidFill>
                <a:latin typeface="Consolas" panose="020B0609020204030204" pitchFamily="49" charset="0"/>
                <a:cs typeface="Consolas" panose="020B0609020204030204" pitchFamily="49" charset="0"/>
              </a:rPr>
              <a:t>sig_period</a:t>
            </a:r>
            <a:r>
              <a:rPr lang="en-US" sz="1100" b="1" kern="0" dirty="0">
                <a:solidFill>
                  <a:srgbClr val="000000"/>
                </a:solidFill>
                <a:latin typeface="Consolas" panose="020B0609020204030204" pitchFamily="49" charset="0"/>
                <a:cs typeface="Consolas" panose="020B0609020204030204" pitchFamily="49" charset="0"/>
              </a:rPr>
              <a:t> mode=</a:t>
            </a:r>
            <a:r>
              <a:rPr lang="en-US" sz="1100" b="1" kern="0" dirty="0" err="1">
                <a:solidFill>
                  <a:srgbClr val="000000"/>
                </a:solidFill>
                <a:latin typeface="Consolas" panose="020B0609020204030204" pitchFamily="49" charset="0"/>
                <a:cs typeface="Consolas" panose="020B0609020204030204" pitchFamily="49" charset="0"/>
              </a:rPr>
              <a:t>s_axilite</a:t>
            </a:r>
            <a:r>
              <a:rPr lang="en-US" sz="1100" b="1" kern="0" dirty="0">
                <a:solidFill>
                  <a:srgbClr val="000000"/>
                </a:solidFill>
                <a:latin typeface="Consolas" panose="020B0609020204030204" pitchFamily="49" charset="0"/>
                <a:cs typeface="Consolas" panose="020B0609020204030204" pitchFamily="49" charset="0"/>
              </a:rPr>
              <a:t> bundle=ctrl</a:t>
            </a:r>
          </a:p>
          <a:p>
            <a:pPr defTabSz="914400" fontAlgn="base">
              <a:spcBef>
                <a:spcPct val="0"/>
              </a:spcBef>
              <a:spcAft>
                <a:spcPct val="0"/>
              </a:spcAft>
              <a:defRPr/>
            </a:pPr>
            <a:r>
              <a:rPr lang="fr-FR" sz="1100" b="1" kern="0" dirty="0">
                <a:solidFill>
                  <a:srgbClr val="000000"/>
                </a:solidFill>
                <a:latin typeface="Consolas" panose="020B0609020204030204" pitchFamily="49" charset="0"/>
                <a:cs typeface="Consolas" panose="020B0609020204030204" pitchFamily="49" charset="0"/>
              </a:rPr>
              <a:t>#</a:t>
            </a:r>
            <a:r>
              <a:rPr lang="fr-FR" sz="1100" b="1" kern="0" dirty="0" err="1">
                <a:solidFill>
                  <a:srgbClr val="000000"/>
                </a:solidFill>
                <a:latin typeface="Consolas" panose="020B0609020204030204" pitchFamily="49" charset="0"/>
                <a:cs typeface="Consolas" panose="020B0609020204030204" pitchFamily="49" charset="0"/>
              </a:rPr>
              <a:t>pragma</a:t>
            </a:r>
            <a:r>
              <a:rPr lang="fr-FR" sz="1100" b="1" kern="0" dirty="0">
                <a:solidFill>
                  <a:srgbClr val="000000"/>
                </a:solidFill>
                <a:latin typeface="Consolas" panose="020B0609020204030204" pitchFamily="49" charset="0"/>
                <a:cs typeface="Consolas" panose="020B0609020204030204" pitchFamily="49" charset="0"/>
              </a:rPr>
              <a:t> HLS INTERFACE port=</a:t>
            </a:r>
            <a:r>
              <a:rPr lang="fr-FR" sz="1100" b="1" kern="0" dirty="0" err="1">
                <a:solidFill>
                  <a:srgbClr val="000000"/>
                </a:solidFill>
                <a:latin typeface="Consolas" panose="020B0609020204030204" pitchFamily="49" charset="0"/>
                <a:cs typeface="Consolas" panose="020B0609020204030204" pitchFamily="49" charset="0"/>
              </a:rPr>
              <a:t>dout</a:t>
            </a:r>
            <a:r>
              <a:rPr lang="fr-FR" sz="1100" b="1" kern="0" dirty="0">
                <a:solidFill>
                  <a:srgbClr val="000000"/>
                </a:solidFill>
                <a:latin typeface="Consolas" panose="020B0609020204030204" pitchFamily="49" charset="0"/>
                <a:cs typeface="Consolas" panose="020B0609020204030204" pitchFamily="49" charset="0"/>
              </a:rPr>
              <a:t> mode=axis</a:t>
            </a:r>
          </a:p>
        </p:txBody>
      </p:sp>
    </p:spTree>
    <p:extLst>
      <p:ext uri="{BB962C8B-B14F-4D97-AF65-F5344CB8AC3E}">
        <p14:creationId xmlns:p14="http://schemas.microsoft.com/office/powerpoint/2010/main" val="19226094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AXI4 Port Bundling</a:t>
            </a:r>
          </a:p>
        </p:txBody>
      </p:sp>
      <p:sp>
        <p:nvSpPr>
          <p:cNvPr id="2" name="Content Placeholder 1"/>
          <p:cNvSpPr>
            <a:spLocks noGrp="1"/>
          </p:cNvSpPr>
          <p:nvPr>
            <p:ph idx="1"/>
          </p:nvPr>
        </p:nvSpPr>
        <p:spPr/>
        <p:txBody>
          <a:bodyPr/>
          <a:lstStyle/>
          <a:p>
            <a:r>
              <a:rPr lang="en-US" dirty="0"/>
              <a:t>AXI4 Master and Lite Port Bundling</a:t>
            </a:r>
          </a:p>
          <a:p>
            <a:pPr lvl="1"/>
            <a:r>
              <a:rPr lang="en-US" dirty="0"/>
              <a:t>The bundle options groups arguments into the same AXI4 port</a:t>
            </a:r>
          </a:p>
          <a:p>
            <a:pPr lvl="1"/>
            <a:r>
              <a:rPr lang="en-US" dirty="0"/>
              <a:t>For example, group 3 arguments into </a:t>
            </a:r>
            <a:r>
              <a:rPr lang="en-US" strike="sngStrike" dirty="0"/>
              <a:t>AXI4</a:t>
            </a:r>
            <a:r>
              <a:rPr lang="en-US" dirty="0">
                <a:highlight>
                  <a:srgbClr val="FFFF00"/>
                </a:highlight>
              </a:rPr>
              <a:t>AXI4-Lite</a:t>
            </a:r>
            <a:r>
              <a:rPr lang="en-US" dirty="0"/>
              <a:t> port “ctrl” :</a:t>
            </a:r>
          </a:p>
          <a:p>
            <a:pPr lvl="1"/>
            <a:endParaRPr lang="en-US" dirty="0"/>
          </a:p>
          <a:p>
            <a:pPr lvl="1"/>
            <a:endParaRPr lang="en-US" dirty="0"/>
          </a:p>
          <a:p>
            <a:endParaRPr lang="en-US" dirty="0"/>
          </a:p>
          <a:p>
            <a:endParaRPr lang="en-US" dirty="0"/>
          </a:p>
          <a:p>
            <a:r>
              <a:rPr lang="en-US" dirty="0"/>
              <a:t>Arguments can be Bundled into AXI4 Master and AXI4 Lite ports</a:t>
            </a:r>
          </a:p>
          <a:p>
            <a:pPr lvl="1"/>
            <a:r>
              <a:rPr lang="en-US" dirty="0"/>
              <a:t>If no bundle name is used a default name is used for all arguments</a:t>
            </a:r>
          </a:p>
          <a:p>
            <a:pPr lvl="2"/>
            <a:r>
              <a:rPr lang="en-US" dirty="0"/>
              <a:t>All go into a single AXI4 Master or AXI4 Lite</a:t>
            </a:r>
          </a:p>
          <a:p>
            <a:pPr lvl="2"/>
            <a:r>
              <a:rPr lang="en-US" dirty="0"/>
              <a:t>Default name applied if no –bundle option is used</a:t>
            </a:r>
          </a:p>
          <a:p>
            <a:pPr lvl="1"/>
            <a:r>
              <a:rPr lang="en-US" dirty="0"/>
              <a:t>Group different sized variables into an AXI4 Master port</a:t>
            </a:r>
          </a:p>
          <a:p>
            <a:endParaRPr lang="en-US" dirty="0"/>
          </a:p>
        </p:txBody>
      </p:sp>
      <p:sp>
        <p:nvSpPr>
          <p:cNvPr id="7" name="Slide Number Placeholder 6"/>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48</a:t>
            </a:fld>
            <a:endParaRPr lang="en-US" dirty="0">
              <a:solidFill>
                <a:srgbClr val="0C0C0C">
                  <a:tint val="75000"/>
                </a:srgbClr>
              </a:solidFill>
              <a:latin typeface="Arial"/>
            </a:endParaRPr>
          </a:p>
        </p:txBody>
      </p:sp>
      <p:sp>
        <p:nvSpPr>
          <p:cNvPr id="6" name="TextBox 5">
            <a:extLst>
              <a:ext uri="{FF2B5EF4-FFF2-40B4-BE49-F238E27FC236}">
                <a16:creationId xmlns:a16="http://schemas.microsoft.com/office/drawing/2014/main" id="{C8AB51B5-3335-4B12-A572-40AE571504F5}"/>
              </a:ext>
            </a:extLst>
          </p:cNvPr>
          <p:cNvSpPr txBox="1"/>
          <p:nvPr/>
        </p:nvSpPr>
        <p:spPr>
          <a:xfrm>
            <a:off x="1241939" y="2661743"/>
            <a:ext cx="6696008" cy="1277273"/>
          </a:xfrm>
          <a:prstGeom prst="rect">
            <a:avLst/>
          </a:prstGeom>
          <a:solidFill>
            <a:srgbClr val="EC891D">
              <a:lumMod val="40000"/>
              <a:lumOff val="60000"/>
            </a:srgbClr>
          </a:solidFill>
          <a:ln w="9525" cap="flat" cmpd="sng" algn="ctr">
            <a:solidFill>
              <a:srgbClr val="008CA8">
                <a:shade val="95000"/>
                <a:satMod val="105000"/>
              </a:srgbClr>
            </a:solidFill>
            <a:prstDash val="solid"/>
          </a:ln>
          <a:effectLst>
            <a:outerShdw blurRad="50800" dist="63500" dir="2700000" algn="tl" rotWithShape="0">
              <a:prstClr val="black">
                <a:alpha val="40000"/>
              </a:prstClr>
            </a:outerShdw>
          </a:effectLst>
        </p:spPr>
        <p:txBody>
          <a:bodyPr wrap="square" rtlCol="0">
            <a:spAutoFit/>
          </a:bodyPr>
          <a:lstStyle/>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void hls_sig_gen_bram2axis(</a:t>
            </a:r>
            <a:r>
              <a:rPr lang="en-US" sz="1100" b="1" kern="0" dirty="0" err="1">
                <a:solidFill>
                  <a:srgbClr val="000000"/>
                </a:solidFill>
                <a:latin typeface="Consolas" panose="020B0609020204030204" pitchFamily="49" charset="0"/>
                <a:cs typeface="Consolas" panose="020B0609020204030204" pitchFamily="49" charset="0"/>
              </a:rPr>
              <a:t>hls</a:t>
            </a:r>
            <a:r>
              <a:rPr lang="en-US" sz="1100" b="1" kern="0" dirty="0">
                <a:solidFill>
                  <a:srgbClr val="000000"/>
                </a:solidFill>
                <a:latin typeface="Consolas" panose="020B0609020204030204" pitchFamily="49" charset="0"/>
                <a:cs typeface="Consolas" panose="020B0609020204030204" pitchFamily="49" charset="0"/>
              </a:rPr>
              <a:t>::stream&lt;</a:t>
            </a:r>
            <a:r>
              <a:rPr lang="en-US" sz="1100" b="1" kern="0" dirty="0" err="1">
                <a:solidFill>
                  <a:srgbClr val="000000"/>
                </a:solidFill>
                <a:latin typeface="Consolas" panose="020B0609020204030204" pitchFamily="49" charset="0"/>
                <a:cs typeface="Consolas" panose="020B0609020204030204" pitchFamily="49" charset="0"/>
              </a:rPr>
              <a:t>data_t</a:t>
            </a:r>
            <a:r>
              <a:rPr lang="en-US" sz="1100" b="1" kern="0" dirty="0">
                <a:solidFill>
                  <a:srgbClr val="000000"/>
                </a:solidFill>
                <a:latin typeface="Consolas" panose="020B0609020204030204" pitchFamily="49" charset="0"/>
                <a:cs typeface="Consolas" panose="020B0609020204030204" pitchFamily="49" charset="0"/>
              </a:rPr>
              <a:t>&gt;&amp; </a:t>
            </a:r>
            <a:r>
              <a:rPr lang="en-US" sz="1100" b="1" kern="0" dirty="0" err="1">
                <a:solidFill>
                  <a:srgbClr val="000000"/>
                </a:solidFill>
                <a:latin typeface="Consolas" panose="020B0609020204030204" pitchFamily="49" charset="0"/>
                <a:cs typeface="Consolas" panose="020B0609020204030204" pitchFamily="49" charset="0"/>
              </a:rPr>
              <a:t>dout</a:t>
            </a:r>
            <a:r>
              <a:rPr lang="en-US" sz="1100" b="1" kern="0" dirty="0">
                <a:solidFill>
                  <a:srgbClr val="000000"/>
                </a:solidFill>
                <a:latin typeface="Consolas" panose="020B0609020204030204" pitchFamily="49" charset="0"/>
                <a:cs typeface="Consolas" panose="020B0609020204030204" pitchFamily="49" charset="0"/>
              </a:rPr>
              <a:t>,</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      </a:t>
            </a:r>
            <a:r>
              <a:rPr lang="en-US" sz="1100" b="1" kern="0" dirty="0" err="1">
                <a:solidFill>
                  <a:srgbClr val="000000"/>
                </a:solidFill>
                <a:latin typeface="Consolas" panose="020B0609020204030204" pitchFamily="49" charset="0"/>
                <a:cs typeface="Consolas" panose="020B0609020204030204" pitchFamily="49" charset="0"/>
              </a:rPr>
              <a:t>data_t</a:t>
            </a:r>
            <a:r>
              <a:rPr lang="en-US" sz="1100" b="1" kern="0" dirty="0">
                <a:solidFill>
                  <a:srgbClr val="000000"/>
                </a:solidFill>
                <a:latin typeface="Consolas" panose="020B0609020204030204" pitchFamily="49" charset="0"/>
                <a:cs typeface="Consolas" panose="020B0609020204030204" pitchFamily="49" charset="0"/>
              </a:rPr>
              <a:t> </a:t>
            </a:r>
            <a:r>
              <a:rPr lang="en-US" sz="1100" b="1" kern="0" dirty="0" err="1">
                <a:solidFill>
                  <a:srgbClr val="000000"/>
                </a:solidFill>
                <a:latin typeface="Consolas" panose="020B0609020204030204" pitchFamily="49" charset="0"/>
                <a:cs typeface="Consolas" panose="020B0609020204030204" pitchFamily="49" charset="0"/>
              </a:rPr>
              <a:t>sig_buf</a:t>
            </a:r>
            <a:r>
              <a:rPr lang="en-US" sz="1100" b="1" kern="0" dirty="0">
                <a:solidFill>
                  <a:srgbClr val="000000"/>
                </a:solidFill>
                <a:latin typeface="Consolas" panose="020B0609020204030204" pitchFamily="49" charset="0"/>
                <a:cs typeface="Consolas" panose="020B0609020204030204" pitchFamily="49" charset="0"/>
              </a:rPr>
              <a:t>[MAX_SIG_PERIOD], short </a:t>
            </a:r>
            <a:r>
              <a:rPr lang="en-US" sz="1100" b="1" kern="0" dirty="0" err="1">
                <a:solidFill>
                  <a:srgbClr val="000000"/>
                </a:solidFill>
                <a:latin typeface="Consolas" panose="020B0609020204030204" pitchFamily="49" charset="0"/>
                <a:cs typeface="Consolas" panose="020B0609020204030204" pitchFamily="49" charset="0"/>
              </a:rPr>
              <a:t>sig_period</a:t>
            </a:r>
            <a:r>
              <a:rPr lang="en-US" sz="1100" b="1" kern="0" dirty="0">
                <a:solidFill>
                  <a:srgbClr val="000000"/>
                </a:solidFill>
                <a:latin typeface="Consolas" panose="020B0609020204030204" pitchFamily="49" charset="0"/>
                <a:cs typeface="Consolas" panose="020B0609020204030204" pitchFamily="49" charset="0"/>
              </a:rPr>
              <a:t>)</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#pragma HLS INTERFACE port=return     </a:t>
            </a:r>
            <a:r>
              <a:rPr lang="en-US" sz="1100" b="1" kern="0" dirty="0">
                <a:solidFill>
                  <a:srgbClr val="000000"/>
                </a:solidFill>
                <a:highlight>
                  <a:srgbClr val="FFFF00"/>
                </a:highlight>
                <a:latin typeface="Consolas" panose="020B0609020204030204" pitchFamily="49" charset="0"/>
                <a:cs typeface="Consolas" panose="020B0609020204030204" pitchFamily="49" charset="0"/>
              </a:rPr>
              <a:t>mode=</a:t>
            </a:r>
            <a:r>
              <a:rPr lang="en-US" sz="1100" b="1" kern="0" dirty="0" err="1">
                <a:solidFill>
                  <a:srgbClr val="000000"/>
                </a:solidFill>
                <a:latin typeface="Consolas" panose="020B0609020204030204" pitchFamily="49" charset="0"/>
                <a:cs typeface="Consolas" panose="020B0609020204030204" pitchFamily="49" charset="0"/>
              </a:rPr>
              <a:t>s_axilite</a:t>
            </a:r>
            <a:r>
              <a:rPr lang="en-US" sz="1100" b="1" kern="0" dirty="0">
                <a:solidFill>
                  <a:srgbClr val="000000"/>
                </a:solidFill>
                <a:latin typeface="Consolas" panose="020B0609020204030204" pitchFamily="49" charset="0"/>
                <a:cs typeface="Consolas" panose="020B0609020204030204" pitchFamily="49" charset="0"/>
              </a:rPr>
              <a:t> bundle=ctrl</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#pragma HLS INTERFACE port=</a:t>
            </a:r>
            <a:r>
              <a:rPr lang="en-US" sz="1100" b="1" kern="0" dirty="0" err="1">
                <a:solidFill>
                  <a:srgbClr val="000000"/>
                </a:solidFill>
                <a:latin typeface="Consolas" panose="020B0609020204030204" pitchFamily="49" charset="0"/>
                <a:cs typeface="Consolas" panose="020B0609020204030204" pitchFamily="49" charset="0"/>
              </a:rPr>
              <a:t>sig_buf</a:t>
            </a:r>
            <a:r>
              <a:rPr lang="en-US" sz="1100" b="1" kern="0" dirty="0">
                <a:solidFill>
                  <a:srgbClr val="000000"/>
                </a:solidFill>
                <a:latin typeface="Consolas" panose="020B0609020204030204" pitchFamily="49" charset="0"/>
                <a:cs typeface="Consolas" panose="020B0609020204030204" pitchFamily="49" charset="0"/>
              </a:rPr>
              <a:t>    </a:t>
            </a:r>
            <a:r>
              <a:rPr lang="en-US" sz="1100" b="1" kern="0" dirty="0">
                <a:solidFill>
                  <a:srgbClr val="000000"/>
                </a:solidFill>
                <a:highlight>
                  <a:srgbClr val="FFFF00"/>
                </a:highlight>
                <a:latin typeface="Consolas" panose="020B0609020204030204" pitchFamily="49" charset="0"/>
                <a:cs typeface="Consolas" panose="020B0609020204030204" pitchFamily="49" charset="0"/>
              </a:rPr>
              <a:t>mode=</a:t>
            </a:r>
            <a:r>
              <a:rPr lang="en-US" sz="1100" b="1" kern="0" dirty="0" err="1">
                <a:solidFill>
                  <a:srgbClr val="000000"/>
                </a:solidFill>
                <a:latin typeface="Consolas" panose="020B0609020204030204" pitchFamily="49" charset="0"/>
                <a:cs typeface="Consolas" panose="020B0609020204030204" pitchFamily="49" charset="0"/>
              </a:rPr>
              <a:t>s_axilite</a:t>
            </a:r>
            <a:r>
              <a:rPr lang="en-US" sz="1100" b="1" kern="0" dirty="0">
                <a:solidFill>
                  <a:srgbClr val="000000"/>
                </a:solidFill>
                <a:latin typeface="Consolas" panose="020B0609020204030204" pitchFamily="49" charset="0"/>
                <a:cs typeface="Consolas" panose="020B0609020204030204" pitchFamily="49" charset="0"/>
              </a:rPr>
              <a:t> bundle=ctrl</a:t>
            </a:r>
          </a:p>
          <a:p>
            <a:pPr defTabSz="914400" fontAlgn="base">
              <a:spcBef>
                <a:spcPct val="0"/>
              </a:spcBef>
              <a:spcAft>
                <a:spcPct val="0"/>
              </a:spcAft>
              <a:defRPr/>
            </a:pPr>
            <a:r>
              <a:rPr lang="en-US" sz="1100" b="1" kern="0" dirty="0">
                <a:solidFill>
                  <a:srgbClr val="000000"/>
                </a:solidFill>
                <a:latin typeface="Consolas" panose="020B0609020204030204" pitchFamily="49" charset="0"/>
                <a:cs typeface="Consolas" panose="020B0609020204030204" pitchFamily="49" charset="0"/>
              </a:rPr>
              <a:t>#pragma HLS INTERFACE port=</a:t>
            </a:r>
            <a:r>
              <a:rPr lang="en-US" sz="1100" b="1" kern="0" dirty="0" err="1">
                <a:solidFill>
                  <a:srgbClr val="000000"/>
                </a:solidFill>
                <a:latin typeface="Consolas" panose="020B0609020204030204" pitchFamily="49" charset="0"/>
                <a:cs typeface="Consolas" panose="020B0609020204030204" pitchFamily="49" charset="0"/>
              </a:rPr>
              <a:t>sig_period</a:t>
            </a:r>
            <a:r>
              <a:rPr lang="en-US" sz="1100" b="1" kern="0" dirty="0">
                <a:solidFill>
                  <a:srgbClr val="000000"/>
                </a:solidFill>
                <a:latin typeface="Consolas" panose="020B0609020204030204" pitchFamily="49" charset="0"/>
                <a:cs typeface="Consolas" panose="020B0609020204030204" pitchFamily="49" charset="0"/>
              </a:rPr>
              <a:t> </a:t>
            </a:r>
            <a:r>
              <a:rPr lang="en-US" sz="1100" b="1" kern="0" dirty="0">
                <a:solidFill>
                  <a:srgbClr val="000000"/>
                </a:solidFill>
                <a:highlight>
                  <a:srgbClr val="FFFF00"/>
                </a:highlight>
                <a:latin typeface="Consolas" panose="020B0609020204030204" pitchFamily="49" charset="0"/>
                <a:cs typeface="Consolas" panose="020B0609020204030204" pitchFamily="49" charset="0"/>
              </a:rPr>
              <a:t>mode=</a:t>
            </a:r>
            <a:r>
              <a:rPr lang="en-US" sz="1100" b="1" kern="0" dirty="0" err="1">
                <a:solidFill>
                  <a:srgbClr val="000000"/>
                </a:solidFill>
                <a:latin typeface="Consolas" panose="020B0609020204030204" pitchFamily="49" charset="0"/>
                <a:cs typeface="Consolas" panose="020B0609020204030204" pitchFamily="49" charset="0"/>
              </a:rPr>
              <a:t>s_axilite</a:t>
            </a:r>
            <a:r>
              <a:rPr lang="en-US" sz="1100" b="1" kern="0" dirty="0">
                <a:solidFill>
                  <a:srgbClr val="000000"/>
                </a:solidFill>
                <a:latin typeface="Consolas" panose="020B0609020204030204" pitchFamily="49" charset="0"/>
                <a:cs typeface="Consolas" panose="020B0609020204030204" pitchFamily="49" charset="0"/>
              </a:rPr>
              <a:t> bundle=ctrl</a:t>
            </a:r>
          </a:p>
          <a:p>
            <a:pPr defTabSz="914400" fontAlgn="base">
              <a:spcBef>
                <a:spcPct val="0"/>
              </a:spcBef>
              <a:spcAft>
                <a:spcPct val="0"/>
              </a:spcAft>
              <a:defRPr/>
            </a:pPr>
            <a:r>
              <a:rPr lang="fr-FR" sz="1100" b="1" kern="0" dirty="0">
                <a:solidFill>
                  <a:srgbClr val="000000"/>
                </a:solidFill>
                <a:latin typeface="Consolas" panose="020B0609020204030204" pitchFamily="49" charset="0"/>
                <a:cs typeface="Consolas" panose="020B0609020204030204" pitchFamily="49" charset="0"/>
              </a:rPr>
              <a:t>#</a:t>
            </a:r>
            <a:r>
              <a:rPr lang="fr-FR" sz="1100" b="1" kern="0" dirty="0" err="1">
                <a:solidFill>
                  <a:srgbClr val="000000"/>
                </a:solidFill>
                <a:latin typeface="Consolas" panose="020B0609020204030204" pitchFamily="49" charset="0"/>
                <a:cs typeface="Consolas" panose="020B0609020204030204" pitchFamily="49" charset="0"/>
              </a:rPr>
              <a:t>pragma</a:t>
            </a:r>
            <a:r>
              <a:rPr lang="fr-FR" sz="1100" b="1" kern="0" dirty="0">
                <a:solidFill>
                  <a:srgbClr val="000000"/>
                </a:solidFill>
                <a:latin typeface="Consolas" panose="020B0609020204030204" pitchFamily="49" charset="0"/>
                <a:cs typeface="Consolas" panose="020B0609020204030204" pitchFamily="49" charset="0"/>
              </a:rPr>
              <a:t> HLS INTERFACE port=</a:t>
            </a:r>
            <a:r>
              <a:rPr lang="fr-FR" sz="1100" b="1" kern="0" dirty="0" err="1">
                <a:solidFill>
                  <a:srgbClr val="000000"/>
                </a:solidFill>
                <a:latin typeface="Consolas" panose="020B0609020204030204" pitchFamily="49" charset="0"/>
                <a:cs typeface="Consolas" panose="020B0609020204030204" pitchFamily="49" charset="0"/>
              </a:rPr>
              <a:t>dout</a:t>
            </a:r>
            <a:r>
              <a:rPr lang="fr-FR" sz="1100" b="1" kern="0" dirty="0">
                <a:solidFill>
                  <a:srgbClr val="000000"/>
                </a:solidFill>
                <a:latin typeface="Consolas" panose="020B0609020204030204" pitchFamily="49" charset="0"/>
                <a:cs typeface="Consolas" panose="020B0609020204030204" pitchFamily="49" charset="0"/>
              </a:rPr>
              <a:t> </a:t>
            </a:r>
            <a:r>
              <a:rPr lang="fr-FR" sz="1100" b="1" kern="0" dirty="0">
                <a:solidFill>
                  <a:srgbClr val="000000"/>
                </a:solidFill>
                <a:highlight>
                  <a:srgbClr val="FFFF00"/>
                </a:highlight>
                <a:latin typeface="Consolas" panose="020B0609020204030204" pitchFamily="49" charset="0"/>
                <a:cs typeface="Consolas" panose="020B0609020204030204" pitchFamily="49" charset="0"/>
              </a:rPr>
              <a:t>mode=</a:t>
            </a:r>
            <a:r>
              <a:rPr lang="fr-FR" sz="1100" b="1" kern="0" dirty="0">
                <a:solidFill>
                  <a:srgbClr val="000000"/>
                </a:solidFill>
                <a:latin typeface="Consolas" panose="020B0609020204030204" pitchFamily="49" charset="0"/>
                <a:cs typeface="Consolas" panose="020B0609020204030204" pitchFamily="49" charset="0"/>
              </a:rPr>
              <a:t>axis</a:t>
            </a:r>
          </a:p>
        </p:txBody>
      </p:sp>
    </p:spTree>
    <p:extLst>
      <p:ext uri="{BB962C8B-B14F-4D97-AF65-F5344CB8AC3E}">
        <p14:creationId xmlns:p14="http://schemas.microsoft.com/office/powerpoint/2010/main" val="28418881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AXI4 Stream Interface: Ease of Use</a:t>
            </a:r>
          </a:p>
        </p:txBody>
      </p:sp>
      <p:sp>
        <p:nvSpPr>
          <p:cNvPr id="9" name="Slide Number Placeholder 8"/>
          <p:cNvSpPr>
            <a:spLocks noGrp="1"/>
          </p:cNvSpPr>
          <p:nvPr>
            <p:ph type="sldNum" sz="quarter" idx="10"/>
          </p:nvPr>
        </p:nvSpPr>
        <p:spPr>
          <a:xfrm>
            <a:off x="579121" y="6325606"/>
            <a:ext cx="3476896" cy="365125"/>
          </a:xfrm>
        </p:spPr>
        <p:txBody>
          <a:bodyPr/>
          <a:lstStyle/>
          <a:p>
            <a:pPr>
              <a:defRPr/>
            </a:pPr>
            <a:r>
              <a:rPr lang="en-US" dirty="0"/>
              <a:t>Creating Processor System 24- </a:t>
            </a:r>
            <a:fld id="{99D29FBF-A473-46DA-BC14-675AC1C8F9A5}" type="slidenum">
              <a:rPr lang="en-US" smtClean="0"/>
              <a:pPr>
                <a:defRPr/>
              </a:pPr>
              <a:t>49</a:t>
            </a:fld>
            <a:endParaRPr lang="en-US" dirty="0"/>
          </a:p>
        </p:txBody>
      </p:sp>
      <p:sp>
        <p:nvSpPr>
          <p:cNvPr id="7" name="TextBox 6"/>
          <p:cNvSpPr txBox="1"/>
          <p:nvPr/>
        </p:nvSpPr>
        <p:spPr bwMode="auto">
          <a:xfrm>
            <a:off x="2145588" y="4164720"/>
            <a:ext cx="3672601" cy="759888"/>
          </a:xfrm>
          <a:prstGeom prst="rect">
            <a:avLst/>
          </a:prstGeom>
          <a:solidFill>
            <a:srgbClr val="FFFF00"/>
          </a:solidFill>
          <a:ln>
            <a:headEnd/>
            <a:tailEnd/>
          </a:ln>
        </p:spPr>
        <p:style>
          <a:lnRef idx="0">
            <a:schemeClr val="accent2"/>
          </a:lnRef>
          <a:fillRef idx="3">
            <a:schemeClr val="accent2"/>
          </a:fillRef>
          <a:effectRef idx="3">
            <a:schemeClr val="accent2"/>
          </a:effectRef>
          <a:fontRef idx="minor">
            <a:schemeClr val="lt1"/>
          </a:fontRef>
        </p:style>
        <p:txBody>
          <a:bodyPr vert="horz" wrap="square" lIns="0" tIns="45720" rIns="91440" bIns="45720" numCol="1" rtlCol="0" anchor="t" anchorCtr="0" compatLnSpc="1">
            <a:prstTxWarp prst="textNoShape">
              <a:avLst/>
            </a:prstTxWarp>
            <a:spAutoFit/>
          </a:bodyPr>
          <a:lstStyle/>
          <a:p>
            <a:pPr marL="228600" indent="-228600" defTabSz="914400" eaLnBrk="0" fontAlgn="base" hangingPunct="0">
              <a:lnSpc>
                <a:spcPct val="110000"/>
              </a:lnSpc>
              <a:spcBef>
                <a:spcPct val="20000"/>
              </a:spcBef>
              <a:spcAft>
                <a:spcPct val="0"/>
              </a:spcAft>
              <a:buClr>
                <a:schemeClr val="tx2"/>
              </a:buClr>
              <a:buSzPct val="88000"/>
            </a:pPr>
            <a:r>
              <a:rPr lang="en-US" sz="1200" b="1" kern="0" dirty="0">
                <a:solidFill>
                  <a:schemeClr val="tx1"/>
                </a:solidFill>
              </a:rPr>
              <a:t>s</a:t>
            </a:r>
            <a:r>
              <a:rPr lang="en-US" sz="1200" b="1" kern="0" dirty="0" err="1">
                <a:solidFill>
                  <a:schemeClr val="tx1"/>
                </a:solidFill>
              </a:rPr>
              <a:t>et_directive_interface</a:t>
            </a:r>
            <a:r>
              <a:rPr lang="en-US" sz="1200" b="1" kern="0" dirty="0">
                <a:solidFill>
                  <a:schemeClr val="tx1"/>
                </a:solidFill>
              </a:rPr>
              <a:t> –mode axis “foo” </a:t>
            </a:r>
            <a:r>
              <a:rPr lang="en-US" sz="1200" b="1" kern="0" dirty="0" err="1">
                <a:solidFill>
                  <a:schemeClr val="tx1"/>
                </a:solidFill>
              </a:rPr>
              <a:t>portA</a:t>
            </a:r>
            <a:endParaRPr lang="en-US" sz="1200" b="1" kern="0" dirty="0">
              <a:solidFill>
                <a:schemeClr val="tx1"/>
              </a:solidFill>
            </a:endParaRPr>
          </a:p>
          <a:p>
            <a:pPr marL="228600" indent="-228600" defTabSz="914400" eaLnBrk="0" fontAlgn="base" hangingPunct="0">
              <a:lnSpc>
                <a:spcPct val="110000"/>
              </a:lnSpc>
              <a:spcBef>
                <a:spcPct val="20000"/>
              </a:spcBef>
              <a:spcAft>
                <a:spcPct val="0"/>
              </a:spcAft>
              <a:buClr>
                <a:schemeClr val="tx2"/>
              </a:buClr>
              <a:buSzPct val="88000"/>
            </a:pPr>
            <a:r>
              <a:rPr lang="en-US" sz="1200" b="1" kern="0" dirty="0">
                <a:solidFill>
                  <a:schemeClr val="tx1"/>
                </a:solidFill>
              </a:rPr>
              <a:t>Or</a:t>
            </a:r>
          </a:p>
          <a:p>
            <a:pPr marL="228600" indent="-228600" eaLnBrk="0" fontAlgn="base" hangingPunct="0">
              <a:lnSpc>
                <a:spcPct val="110000"/>
              </a:lnSpc>
              <a:spcBef>
                <a:spcPct val="20000"/>
              </a:spcBef>
              <a:spcAft>
                <a:spcPct val="0"/>
              </a:spcAft>
              <a:buClr>
                <a:schemeClr val="tx2"/>
              </a:buClr>
              <a:buSzPct val="88000"/>
            </a:pPr>
            <a:r>
              <a:rPr lang="fr-FR" sz="1200" b="1" dirty="0">
                <a:solidFill>
                  <a:schemeClr val="tx1"/>
                </a:solidFill>
              </a:rPr>
              <a:t>#</a:t>
            </a:r>
            <a:r>
              <a:rPr lang="fr-FR" sz="1200" b="1" dirty="0" err="1">
                <a:solidFill>
                  <a:schemeClr val="tx1"/>
                </a:solidFill>
              </a:rPr>
              <a:t>pragma</a:t>
            </a:r>
            <a:r>
              <a:rPr lang="fr-FR" sz="1200" b="1" dirty="0">
                <a:solidFill>
                  <a:schemeClr val="tx1"/>
                </a:solidFill>
              </a:rPr>
              <a:t> HLS interface mode=axis port=</a:t>
            </a:r>
            <a:r>
              <a:rPr lang="fr-FR" sz="1200" b="1" dirty="0" err="1">
                <a:solidFill>
                  <a:schemeClr val="tx1"/>
                </a:solidFill>
              </a:rPr>
              <a:t>portA</a:t>
            </a:r>
            <a:endParaRPr lang="fr-FR" sz="1200" b="1" dirty="0">
              <a:solidFill>
                <a:schemeClr val="tx1"/>
              </a:solidFill>
            </a:endParaRPr>
          </a:p>
        </p:txBody>
      </p:sp>
      <p:sp>
        <p:nvSpPr>
          <p:cNvPr id="8" name="TextBox 7">
            <a:extLst>
              <a:ext uri="{FF2B5EF4-FFF2-40B4-BE49-F238E27FC236}">
                <a16:creationId xmlns:a16="http://schemas.microsoft.com/office/drawing/2014/main" id="{2192769F-CDEA-42D7-8CAE-300D6AC21567}"/>
              </a:ext>
            </a:extLst>
          </p:cNvPr>
          <p:cNvSpPr txBox="1"/>
          <p:nvPr/>
        </p:nvSpPr>
        <p:spPr bwMode="auto">
          <a:xfrm>
            <a:off x="5717208" y="3654428"/>
            <a:ext cx="3237425" cy="310919"/>
          </a:xfrm>
          <a:prstGeom prst="rect">
            <a:avLst/>
          </a:prstGeom>
          <a:noFill/>
          <a:ln w="9525">
            <a:noFill/>
            <a:miter lim="800000"/>
            <a:headEnd/>
            <a:tailEnd/>
          </a:ln>
        </p:spPr>
        <p:txBody>
          <a:bodyPr vert="horz" wrap="none" lIns="0" tIns="45720" rIns="91440" bIns="45720" numCol="1" rtlCol="0" anchor="t" anchorCtr="0" compatLnSpc="1">
            <a:prstTxWarp prst="textNoShape">
              <a:avLst/>
            </a:prstTxWarp>
            <a:spAutoFit/>
          </a:bodyPr>
          <a:lstStyle/>
          <a:p>
            <a:pPr marL="228600" indent="-228600" algn="ctr" defTabSz="914400" eaLnBrk="0" fontAlgn="base" hangingPunct="0">
              <a:lnSpc>
                <a:spcPct val="110000"/>
              </a:lnSpc>
              <a:spcBef>
                <a:spcPct val="20000"/>
              </a:spcBef>
              <a:spcAft>
                <a:spcPct val="0"/>
              </a:spcAft>
              <a:buClr>
                <a:srgbClr val="EC891D"/>
              </a:buClr>
              <a:buSzPct val="88000"/>
              <a:defRPr/>
            </a:pPr>
            <a:r>
              <a:rPr lang="en-US" sz="1400" b="1" u="sng" kern="0" dirty="0">
                <a:solidFill>
                  <a:srgbClr val="3F3F3F"/>
                </a:solidFill>
              </a:rPr>
              <a:t>Interface Type “axis” is AXI4 Stream </a:t>
            </a:r>
          </a:p>
        </p:txBody>
      </p:sp>
      <p:pic>
        <p:nvPicPr>
          <p:cNvPr id="4" name="Picture 3">
            <a:extLst>
              <a:ext uri="{FF2B5EF4-FFF2-40B4-BE49-F238E27FC236}">
                <a16:creationId xmlns:a16="http://schemas.microsoft.com/office/drawing/2014/main" id="{0333CD78-4446-409C-92F4-17B155C65A15}"/>
              </a:ext>
            </a:extLst>
          </p:cNvPr>
          <p:cNvPicPr>
            <a:picLocks noChangeAspect="1"/>
          </p:cNvPicPr>
          <p:nvPr/>
        </p:nvPicPr>
        <p:blipFill>
          <a:blip r:embed="rId2"/>
          <a:stretch>
            <a:fillRect/>
          </a:stretch>
        </p:blipFill>
        <p:spPr>
          <a:xfrm>
            <a:off x="9211504" y="1199920"/>
            <a:ext cx="2541896" cy="4398962"/>
          </a:xfrm>
          <a:prstGeom prst="rect">
            <a:avLst/>
          </a:prstGeom>
        </p:spPr>
      </p:pic>
      <p:sp>
        <p:nvSpPr>
          <p:cNvPr id="10" name="Content Placeholder 1">
            <a:extLst>
              <a:ext uri="{FF2B5EF4-FFF2-40B4-BE49-F238E27FC236}">
                <a16:creationId xmlns:a16="http://schemas.microsoft.com/office/drawing/2014/main" id="{3784F4CE-1E49-47AF-8FD2-B99BA30E1935}"/>
              </a:ext>
            </a:extLst>
          </p:cNvPr>
          <p:cNvSpPr txBox="1">
            <a:spLocks/>
          </p:cNvSpPr>
          <p:nvPr/>
        </p:nvSpPr>
        <p:spPr>
          <a:xfrm>
            <a:off x="839569" y="1338358"/>
            <a:ext cx="10512862" cy="4759404"/>
          </a:xfrm>
          <a:prstGeom prst="rect">
            <a:avLst/>
          </a:prstGeom>
        </p:spPr>
        <p:txBody>
          <a:bodyPr vert="horz" lIns="91440" tIns="45720" rIns="91440" bIns="45720" rtlCol="0">
            <a:noAutofit/>
          </a:bodyPr>
          <a:lstStyle>
            <a:lvl1pPr marL="228531" indent="-228531" algn="l" defTabSz="914126" rtl="0" eaLnBrk="1" latinLnBrk="0" hangingPunct="1">
              <a:lnSpc>
                <a:spcPct val="100000"/>
              </a:lnSpc>
              <a:spcBef>
                <a:spcPts val="1200"/>
              </a:spcBef>
              <a:buClr>
                <a:srgbClr val="FF0000"/>
              </a:buClr>
              <a:buFont typeface="Calibri" panose="020F0502020204030204" pitchFamily="34" charset="0"/>
              <a:buChar char="˃"/>
              <a:defRPr sz="1999" b="1" kern="1200">
                <a:solidFill>
                  <a:schemeClr val="tx1"/>
                </a:solidFill>
                <a:latin typeface="Arial" panose="020B0604020202020204" pitchFamily="34" charset="0"/>
                <a:ea typeface="+mn-ea"/>
                <a:cs typeface="Arial" panose="020B0604020202020204" pitchFamily="34" charset="0"/>
              </a:defRPr>
            </a:lvl1pPr>
            <a:lvl2pPr marL="742727" indent="-285664" algn="l" defTabSz="914126" rtl="0" eaLnBrk="1" latinLnBrk="0" hangingPunct="1">
              <a:lnSpc>
                <a:spcPct val="90000"/>
              </a:lnSpc>
              <a:spcBef>
                <a:spcPts val="500"/>
              </a:spcBef>
              <a:buFontTx/>
              <a:buBlip>
                <a:blip r:embed="rId3"/>
              </a:buBlip>
              <a:defRPr sz="1799" kern="1200">
                <a:solidFill>
                  <a:schemeClr val="tx1"/>
                </a:solidFill>
                <a:latin typeface="Arial" panose="020B0604020202020204" pitchFamily="34" charset="0"/>
                <a:ea typeface="+mn-ea"/>
                <a:cs typeface="Arial" panose="020B0604020202020204" pitchFamily="34" charset="0"/>
              </a:defRPr>
            </a:lvl2pPr>
            <a:lvl3pPr marL="1142657" indent="-228531" algn="l" defTabSz="914126" rtl="0" eaLnBrk="1" latinLnBrk="0" hangingPunct="1">
              <a:lnSpc>
                <a:spcPct val="90000"/>
              </a:lnSpc>
              <a:spcBef>
                <a:spcPts val="500"/>
              </a:spcBef>
              <a:buFont typeface="Calibri" panose="020F050202020403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1599720" indent="-228531" algn="l" defTabSz="914126" rtl="0" eaLnBrk="1" latinLnBrk="0" hangingPunct="1">
              <a:lnSpc>
                <a:spcPct val="90000"/>
              </a:lnSpc>
              <a:spcBef>
                <a:spcPts val="500"/>
              </a:spcBef>
              <a:buFont typeface="Wingdings" panose="05000000000000000000" pitchFamily="2" charset="2"/>
              <a:buChar char="§"/>
              <a:defRPr sz="1400" kern="1200">
                <a:solidFill>
                  <a:schemeClr val="tx1"/>
                </a:solidFill>
                <a:latin typeface="Arial" panose="020B0604020202020204" pitchFamily="34" charset="0"/>
                <a:ea typeface="+mn-ea"/>
                <a:cs typeface="Arial" panose="020B0604020202020204" pitchFamily="34" charset="0"/>
              </a:defRPr>
            </a:lvl4pPr>
            <a:lvl5pPr marL="2056783" indent="-228531" algn="l" defTabSz="914126" rtl="0" eaLnBrk="1" latinLnBrk="0" hangingPunct="1">
              <a:lnSpc>
                <a:spcPct val="90000"/>
              </a:lnSpc>
              <a:spcBef>
                <a:spcPts val="500"/>
              </a:spcBef>
              <a:buFont typeface="Arial" panose="020B0604020202020204" pitchFamily="34" charset="0"/>
              <a:buChar char="•"/>
              <a:tabLst>
                <a:tab pos="2626525" algn="l"/>
              </a:tabLst>
              <a:defRPr sz="1400" kern="1200">
                <a:solidFill>
                  <a:schemeClr val="tx1"/>
                </a:solidFill>
                <a:latin typeface="Arial" panose="020B0604020202020204" pitchFamily="34" charset="0"/>
                <a:ea typeface="+mn-ea"/>
                <a:cs typeface="Arial" panose="020B0604020202020204" pitchFamily="34" charset="0"/>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dirty="0"/>
              <a:t>Native Support for AXI4 Stream Interfaces</a:t>
            </a:r>
          </a:p>
          <a:p>
            <a:pPr lvl="1"/>
            <a:r>
              <a:rPr lang="en-US" dirty="0"/>
              <a:t>Native = An AXI4 Stream can be specified with </a:t>
            </a:r>
            <a:r>
              <a:rPr lang="en-US" dirty="0" err="1"/>
              <a:t>set_directive_interface</a:t>
            </a:r>
            <a:endParaRPr lang="en-US" dirty="0"/>
          </a:p>
          <a:p>
            <a:pPr lvl="2"/>
            <a:r>
              <a:rPr lang="en-US" dirty="0"/>
              <a:t>No longer required to set the interface then add a resource</a:t>
            </a:r>
          </a:p>
          <a:p>
            <a:pPr lvl="2"/>
            <a:r>
              <a:rPr lang="en-US" dirty="0"/>
              <a:t>This AXI4 Stream interface is part of the HDL after synthesis</a:t>
            </a:r>
          </a:p>
          <a:p>
            <a:pPr lvl="2"/>
            <a:r>
              <a:rPr lang="en-US" dirty="0"/>
              <a:t>This AXI4 Stream interface is simulated by RTL co-simulation</a:t>
            </a:r>
          </a:p>
        </p:txBody>
      </p:sp>
    </p:spTree>
    <p:extLst>
      <p:ext uri="{BB962C8B-B14F-4D97-AF65-F5344CB8AC3E}">
        <p14:creationId xmlns:p14="http://schemas.microsoft.com/office/powerpoint/2010/main" val="3979885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zh-CN" dirty="0"/>
              <a:t>The PS and the PL</a:t>
            </a:r>
          </a:p>
        </p:txBody>
      </p:sp>
      <p:sp>
        <p:nvSpPr>
          <p:cNvPr id="2" name="Content Placeholder 1"/>
          <p:cNvSpPr>
            <a:spLocks noGrp="1"/>
          </p:cNvSpPr>
          <p:nvPr>
            <p:ph idx="1"/>
          </p:nvPr>
        </p:nvSpPr>
        <p:spPr/>
        <p:txBody>
          <a:bodyPr/>
          <a:lstStyle/>
          <a:p>
            <a:r>
              <a:rPr lang="en-US" altLang="zh-CN" dirty="0">
                <a:solidFill>
                  <a:schemeClr val="tx1"/>
                </a:solidFill>
                <a:cs typeface="Arial" pitchFamily="34" charset="0"/>
              </a:rPr>
              <a:t>The Zynq-7000 SoC architecture consists of two major sections</a:t>
            </a:r>
          </a:p>
          <a:p>
            <a:pPr lvl="1">
              <a:lnSpc>
                <a:spcPts val="1600"/>
              </a:lnSpc>
              <a:tabLst>
                <a:tab pos="88900" algn="l"/>
                <a:tab pos="317500" algn="l"/>
                <a:tab pos="546100" algn="l"/>
              </a:tabLst>
            </a:pPr>
            <a:r>
              <a:rPr lang="en-US" altLang="zh-CN" dirty="0">
                <a:cs typeface="Arial" pitchFamily="34" charset="0"/>
              </a:rPr>
              <a:t>PS: Processing system</a:t>
            </a:r>
          </a:p>
          <a:p>
            <a:pPr lvl="2">
              <a:lnSpc>
                <a:spcPts val="1600"/>
              </a:lnSpc>
              <a:tabLst>
                <a:tab pos="88900" algn="l"/>
                <a:tab pos="317500" algn="l"/>
                <a:tab pos="546100" algn="l"/>
              </a:tabLst>
            </a:pPr>
            <a:r>
              <a:rPr lang="en-US" altLang="zh-CN" dirty="0">
                <a:cs typeface="Arial" pitchFamily="34" charset="0"/>
              </a:rPr>
              <a:t>Single/Dual ARM Cortex-A9 processor based </a:t>
            </a:r>
            <a:r>
              <a:rPr lang="en-US" dirty="0"/>
              <a:t>(Single core versions available)</a:t>
            </a:r>
            <a:endParaRPr lang="en-US" altLang="zh-CN" dirty="0">
              <a:cs typeface="Arial" pitchFamily="34" charset="0"/>
            </a:endParaRPr>
          </a:p>
          <a:p>
            <a:pPr lvl="2">
              <a:lnSpc>
                <a:spcPts val="1600"/>
              </a:lnSpc>
              <a:tabLst>
                <a:tab pos="88900" algn="l"/>
                <a:tab pos="317500" algn="l"/>
                <a:tab pos="546100" algn="l"/>
              </a:tabLst>
            </a:pPr>
            <a:r>
              <a:rPr lang="en-US" altLang="zh-CN" dirty="0">
                <a:cs typeface="Arial" pitchFamily="34" charset="0"/>
              </a:rPr>
              <a:t>Multiple peripherals</a:t>
            </a:r>
          </a:p>
          <a:p>
            <a:pPr lvl="2">
              <a:lnSpc>
                <a:spcPts val="1600"/>
              </a:lnSpc>
              <a:tabLst>
                <a:tab pos="88900" algn="l"/>
                <a:tab pos="317500" algn="l"/>
                <a:tab pos="546100" algn="l"/>
              </a:tabLst>
            </a:pPr>
            <a:r>
              <a:rPr lang="en-US" altLang="zh-CN" dirty="0">
                <a:cs typeface="Arial" pitchFamily="34" charset="0"/>
              </a:rPr>
              <a:t>Hard silicon core</a:t>
            </a:r>
          </a:p>
          <a:p>
            <a:pPr lvl="1">
              <a:lnSpc>
                <a:spcPts val="1600"/>
              </a:lnSpc>
              <a:tabLst>
                <a:tab pos="88900" algn="l"/>
                <a:tab pos="317500" algn="l"/>
                <a:tab pos="546100" algn="l"/>
              </a:tabLst>
            </a:pPr>
            <a:r>
              <a:rPr lang="en-US" altLang="zh-CN" dirty="0">
                <a:cs typeface="Arial" pitchFamily="34" charset="0"/>
              </a:rPr>
              <a:t>PL: Programmable logic</a:t>
            </a:r>
          </a:p>
          <a:p>
            <a:pPr lvl="2">
              <a:lnSpc>
                <a:spcPts val="1600"/>
              </a:lnSpc>
              <a:tabLst>
                <a:tab pos="88900" algn="l"/>
                <a:tab pos="317500" algn="l"/>
                <a:tab pos="546100" algn="l"/>
              </a:tabLst>
            </a:pPr>
            <a:r>
              <a:rPr lang="en-US" altLang="zh-CN" dirty="0">
                <a:cs typeface="Arial" pitchFamily="34" charset="0"/>
              </a:rPr>
              <a:t>Uses the same 7 series programmable logic </a:t>
            </a:r>
          </a:p>
        </p:txBody>
      </p:sp>
      <p:sp>
        <p:nvSpPr>
          <p:cNvPr id="8" name="Slide Number Placeholder 7"/>
          <p:cNvSpPr>
            <a:spLocks noGrp="1"/>
          </p:cNvSpPr>
          <p:nvPr>
            <p:ph type="sldNum" sz="quarter" idx="10"/>
          </p:nvPr>
        </p:nvSpPr>
        <p:spPr>
          <a:xfrm>
            <a:off x="579120" y="6325606"/>
            <a:ext cx="4541519" cy="365125"/>
          </a:xfrm>
        </p:spPr>
        <p:txBody>
          <a:bodyPr/>
          <a:lstStyle/>
          <a:p>
            <a:pPr>
              <a:defRPr/>
            </a:pPr>
            <a:r>
              <a:rPr lang="en-US" dirty="0"/>
              <a:t>Creating Processor System 24- </a:t>
            </a:r>
            <a:fld id="{99D29FBF-A473-46DA-BC14-675AC1C8F9A5}" type="slidenum">
              <a:rPr lang="en-US" smtClean="0"/>
              <a:pPr>
                <a:defRPr/>
              </a:pPr>
              <a:t>5</a:t>
            </a:fld>
            <a:endParaRPr lang="en-US" dirty="0"/>
          </a:p>
        </p:txBody>
      </p:sp>
      <p:pic>
        <p:nvPicPr>
          <p:cNvPr id="5" name="Picture 4">
            <a:extLst>
              <a:ext uri="{FF2B5EF4-FFF2-40B4-BE49-F238E27FC236}">
                <a16:creationId xmlns:a16="http://schemas.microsoft.com/office/drawing/2014/main" id="{50F0CF5B-6E9F-4179-9A7F-D8AD1C39177F}"/>
              </a:ext>
            </a:extLst>
          </p:cNvPr>
          <p:cNvPicPr>
            <a:picLocks noChangeAspect="1"/>
          </p:cNvPicPr>
          <p:nvPr/>
        </p:nvPicPr>
        <p:blipFill>
          <a:blip r:embed="rId2"/>
          <a:stretch>
            <a:fillRect/>
          </a:stretch>
        </p:blipFill>
        <p:spPr>
          <a:xfrm>
            <a:off x="2085844" y="3748125"/>
            <a:ext cx="7399019" cy="1971231"/>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AXI4 Stream Interface: Ease of Use</a:t>
            </a:r>
          </a:p>
        </p:txBody>
      </p:sp>
      <p:sp>
        <p:nvSpPr>
          <p:cNvPr id="9" name="Slide Number Placeholder 8"/>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50</a:t>
            </a:fld>
            <a:endParaRPr lang="en-US" dirty="0">
              <a:solidFill>
                <a:srgbClr val="0C0C0C">
                  <a:tint val="75000"/>
                </a:srgbClr>
              </a:solidFill>
              <a:latin typeface="Arial"/>
            </a:endParaRPr>
          </a:p>
        </p:txBody>
      </p:sp>
      <p:sp>
        <p:nvSpPr>
          <p:cNvPr id="7" name="TextBox 6"/>
          <p:cNvSpPr txBox="1"/>
          <p:nvPr/>
        </p:nvSpPr>
        <p:spPr bwMode="auto">
          <a:xfrm>
            <a:off x="2145588" y="4164720"/>
            <a:ext cx="3672601" cy="759888"/>
          </a:xfrm>
          <a:prstGeom prst="rect">
            <a:avLst/>
          </a:prstGeom>
          <a:solidFill>
            <a:srgbClr val="FFFF00"/>
          </a:solidFill>
          <a:ln>
            <a:headEnd/>
            <a:tailEnd/>
          </a:ln>
        </p:spPr>
        <p:style>
          <a:lnRef idx="0">
            <a:schemeClr val="accent2"/>
          </a:lnRef>
          <a:fillRef idx="3">
            <a:schemeClr val="accent2"/>
          </a:fillRef>
          <a:effectRef idx="3">
            <a:schemeClr val="accent2"/>
          </a:effectRef>
          <a:fontRef idx="minor">
            <a:schemeClr val="lt1"/>
          </a:fontRef>
        </p:style>
        <p:txBody>
          <a:bodyPr vert="horz" wrap="square" lIns="0" tIns="45720" rIns="91440" bIns="45720" numCol="1" rtlCol="0" anchor="t" anchorCtr="0" compatLnSpc="1">
            <a:prstTxWarp prst="textNoShape">
              <a:avLst/>
            </a:prstTxWarp>
            <a:spAutoFit/>
          </a:bodyPr>
          <a:lstStyle/>
          <a:p>
            <a:pPr marL="228600" indent="-228600" defTabSz="914400" eaLnBrk="0" fontAlgn="base" hangingPunct="0">
              <a:lnSpc>
                <a:spcPct val="110000"/>
              </a:lnSpc>
              <a:spcBef>
                <a:spcPct val="20000"/>
              </a:spcBef>
              <a:spcAft>
                <a:spcPct val="0"/>
              </a:spcAft>
              <a:buClr>
                <a:srgbClr val="161C2E"/>
              </a:buClr>
              <a:buSzPct val="88000"/>
            </a:pPr>
            <a:r>
              <a:rPr lang="en-US" sz="1200" b="1" kern="0" dirty="0">
                <a:solidFill>
                  <a:srgbClr val="0C0C0C"/>
                </a:solidFill>
                <a:latin typeface="Arial"/>
              </a:rPr>
              <a:t>s</a:t>
            </a:r>
            <a:r>
              <a:rPr lang="en-US" sz="1200" b="1" kern="0" dirty="0" err="1">
                <a:solidFill>
                  <a:srgbClr val="0C0C0C"/>
                </a:solidFill>
                <a:latin typeface="Arial"/>
              </a:rPr>
              <a:t>et_directive_interface</a:t>
            </a:r>
            <a:r>
              <a:rPr lang="en-US" sz="1200" b="1" kern="0" dirty="0">
                <a:solidFill>
                  <a:srgbClr val="0C0C0C"/>
                </a:solidFill>
                <a:latin typeface="Arial"/>
              </a:rPr>
              <a:t> –mode axis “foo” </a:t>
            </a:r>
            <a:r>
              <a:rPr lang="en-US" sz="1200" b="1" kern="0" dirty="0" err="1">
                <a:solidFill>
                  <a:srgbClr val="0C0C0C"/>
                </a:solidFill>
                <a:latin typeface="Arial"/>
              </a:rPr>
              <a:t>portA</a:t>
            </a:r>
            <a:endParaRPr lang="en-US" sz="1200" b="1" kern="0" dirty="0">
              <a:solidFill>
                <a:srgbClr val="0C0C0C"/>
              </a:solidFill>
              <a:latin typeface="Arial"/>
            </a:endParaRPr>
          </a:p>
          <a:p>
            <a:pPr marL="228600" indent="-228600" defTabSz="914400" eaLnBrk="0" fontAlgn="base" hangingPunct="0">
              <a:lnSpc>
                <a:spcPct val="110000"/>
              </a:lnSpc>
              <a:spcBef>
                <a:spcPct val="20000"/>
              </a:spcBef>
              <a:spcAft>
                <a:spcPct val="0"/>
              </a:spcAft>
              <a:buClr>
                <a:srgbClr val="161C2E"/>
              </a:buClr>
              <a:buSzPct val="88000"/>
            </a:pPr>
            <a:r>
              <a:rPr lang="en-US" sz="1200" b="1" kern="0" dirty="0">
                <a:solidFill>
                  <a:srgbClr val="0C0C0C"/>
                </a:solidFill>
                <a:latin typeface="Arial"/>
              </a:rPr>
              <a:t>Or</a:t>
            </a:r>
          </a:p>
          <a:p>
            <a:pPr marL="228600" indent="-228600" defTabSz="914400" eaLnBrk="0" fontAlgn="base" hangingPunct="0">
              <a:lnSpc>
                <a:spcPct val="110000"/>
              </a:lnSpc>
              <a:spcBef>
                <a:spcPct val="20000"/>
              </a:spcBef>
              <a:spcAft>
                <a:spcPct val="0"/>
              </a:spcAft>
              <a:buClr>
                <a:srgbClr val="161C2E"/>
              </a:buClr>
              <a:buSzPct val="88000"/>
            </a:pPr>
            <a:r>
              <a:rPr lang="fr-FR" sz="1200" b="1" dirty="0">
                <a:solidFill>
                  <a:srgbClr val="0C0C0C"/>
                </a:solidFill>
                <a:latin typeface="Arial"/>
              </a:rPr>
              <a:t>#</a:t>
            </a:r>
            <a:r>
              <a:rPr lang="fr-FR" sz="1200" b="1" dirty="0" err="1">
                <a:solidFill>
                  <a:srgbClr val="0C0C0C"/>
                </a:solidFill>
                <a:latin typeface="Arial"/>
              </a:rPr>
              <a:t>pragma</a:t>
            </a:r>
            <a:r>
              <a:rPr lang="fr-FR" sz="1200" b="1" dirty="0">
                <a:solidFill>
                  <a:srgbClr val="0C0C0C"/>
                </a:solidFill>
                <a:latin typeface="Arial"/>
              </a:rPr>
              <a:t> HLS interface </a:t>
            </a:r>
            <a:r>
              <a:rPr lang="fr-FR" sz="1200" b="1" dirty="0">
                <a:solidFill>
                  <a:srgbClr val="FF0000"/>
                </a:solidFill>
                <a:latin typeface="Arial"/>
              </a:rPr>
              <a:t>mode=</a:t>
            </a:r>
            <a:r>
              <a:rPr lang="fr-FR" sz="1200" b="1" dirty="0">
                <a:solidFill>
                  <a:srgbClr val="0C0C0C"/>
                </a:solidFill>
                <a:latin typeface="Arial"/>
              </a:rPr>
              <a:t>axis port=</a:t>
            </a:r>
            <a:r>
              <a:rPr lang="fr-FR" sz="1200" b="1" dirty="0" err="1">
                <a:solidFill>
                  <a:srgbClr val="0C0C0C"/>
                </a:solidFill>
                <a:latin typeface="Arial"/>
              </a:rPr>
              <a:t>portA</a:t>
            </a:r>
            <a:endParaRPr lang="fr-FR" sz="1200" b="1" dirty="0">
              <a:solidFill>
                <a:srgbClr val="0C0C0C"/>
              </a:solidFill>
              <a:latin typeface="Arial"/>
            </a:endParaRPr>
          </a:p>
        </p:txBody>
      </p:sp>
      <p:pic>
        <p:nvPicPr>
          <p:cNvPr id="6" name="Picture 5">
            <a:extLst>
              <a:ext uri="{FF2B5EF4-FFF2-40B4-BE49-F238E27FC236}">
                <a16:creationId xmlns:a16="http://schemas.microsoft.com/office/drawing/2014/main" id="{77F141C0-877E-41B9-8BF1-059F63CF34F5}"/>
              </a:ext>
            </a:extLst>
          </p:cNvPr>
          <p:cNvPicPr>
            <a:picLocks noChangeAspect="1"/>
          </p:cNvPicPr>
          <p:nvPr/>
        </p:nvPicPr>
        <p:blipFill>
          <a:blip r:embed="rId2"/>
          <a:stretch>
            <a:fillRect/>
          </a:stretch>
        </p:blipFill>
        <p:spPr>
          <a:xfrm>
            <a:off x="-6238549" y="3042632"/>
            <a:ext cx="2604887" cy="3353597"/>
          </a:xfrm>
          <a:prstGeom prst="rect">
            <a:avLst/>
          </a:prstGeom>
        </p:spPr>
      </p:pic>
      <p:sp>
        <p:nvSpPr>
          <p:cNvPr id="8" name="TextBox 7">
            <a:extLst>
              <a:ext uri="{FF2B5EF4-FFF2-40B4-BE49-F238E27FC236}">
                <a16:creationId xmlns:a16="http://schemas.microsoft.com/office/drawing/2014/main" id="{2192769F-CDEA-42D7-8CAE-300D6AC21567}"/>
              </a:ext>
            </a:extLst>
          </p:cNvPr>
          <p:cNvSpPr txBox="1"/>
          <p:nvPr/>
        </p:nvSpPr>
        <p:spPr bwMode="auto">
          <a:xfrm>
            <a:off x="5717208" y="3654428"/>
            <a:ext cx="3237425" cy="310919"/>
          </a:xfrm>
          <a:prstGeom prst="rect">
            <a:avLst/>
          </a:prstGeom>
          <a:noFill/>
          <a:ln w="9525">
            <a:noFill/>
            <a:miter lim="800000"/>
            <a:headEnd/>
            <a:tailEnd/>
          </a:ln>
        </p:spPr>
        <p:txBody>
          <a:bodyPr vert="horz" wrap="none" lIns="0" tIns="45720" rIns="91440" bIns="45720" numCol="1" rtlCol="0" anchor="t" anchorCtr="0" compatLnSpc="1">
            <a:prstTxWarp prst="textNoShape">
              <a:avLst/>
            </a:prstTxWarp>
            <a:spAutoFit/>
          </a:bodyPr>
          <a:lstStyle/>
          <a:p>
            <a:pPr marL="228600" indent="-228600" algn="ctr" defTabSz="914400" eaLnBrk="0" fontAlgn="base" hangingPunct="0">
              <a:lnSpc>
                <a:spcPct val="110000"/>
              </a:lnSpc>
              <a:spcBef>
                <a:spcPct val="20000"/>
              </a:spcBef>
              <a:spcAft>
                <a:spcPct val="0"/>
              </a:spcAft>
              <a:buClr>
                <a:srgbClr val="EC891D"/>
              </a:buClr>
              <a:buSzPct val="88000"/>
              <a:defRPr/>
            </a:pPr>
            <a:r>
              <a:rPr lang="en-US" sz="1400" b="1" u="sng" kern="0" dirty="0">
                <a:solidFill>
                  <a:srgbClr val="3F3F3F"/>
                </a:solidFill>
                <a:latin typeface="Arial"/>
              </a:rPr>
              <a:t>Interface Type “axis” is AXI4 Stream </a:t>
            </a:r>
          </a:p>
        </p:txBody>
      </p:sp>
      <p:pic>
        <p:nvPicPr>
          <p:cNvPr id="4" name="Picture 3">
            <a:extLst>
              <a:ext uri="{FF2B5EF4-FFF2-40B4-BE49-F238E27FC236}">
                <a16:creationId xmlns:a16="http://schemas.microsoft.com/office/drawing/2014/main" id="{0333CD78-4446-409C-92F4-17B155C65A15}"/>
              </a:ext>
            </a:extLst>
          </p:cNvPr>
          <p:cNvPicPr>
            <a:picLocks noChangeAspect="1"/>
          </p:cNvPicPr>
          <p:nvPr/>
        </p:nvPicPr>
        <p:blipFill>
          <a:blip r:embed="rId3"/>
          <a:stretch>
            <a:fillRect/>
          </a:stretch>
        </p:blipFill>
        <p:spPr>
          <a:xfrm>
            <a:off x="9211504" y="1199920"/>
            <a:ext cx="2541896" cy="4398962"/>
          </a:xfrm>
          <a:prstGeom prst="rect">
            <a:avLst/>
          </a:prstGeom>
        </p:spPr>
      </p:pic>
      <p:sp>
        <p:nvSpPr>
          <p:cNvPr id="10" name="Content Placeholder 1">
            <a:extLst>
              <a:ext uri="{FF2B5EF4-FFF2-40B4-BE49-F238E27FC236}">
                <a16:creationId xmlns:a16="http://schemas.microsoft.com/office/drawing/2014/main" id="{3784F4CE-1E49-47AF-8FD2-B99BA30E1935}"/>
              </a:ext>
            </a:extLst>
          </p:cNvPr>
          <p:cNvSpPr txBox="1">
            <a:spLocks/>
          </p:cNvSpPr>
          <p:nvPr/>
        </p:nvSpPr>
        <p:spPr>
          <a:xfrm>
            <a:off x="839569" y="1338358"/>
            <a:ext cx="10512862" cy="4759404"/>
          </a:xfrm>
          <a:prstGeom prst="rect">
            <a:avLst/>
          </a:prstGeom>
        </p:spPr>
        <p:txBody>
          <a:bodyPr vert="horz" lIns="91440" tIns="45720" rIns="91440" bIns="45720" rtlCol="0">
            <a:noAutofit/>
          </a:bodyPr>
          <a:lstStyle>
            <a:lvl1pPr marL="228531" indent="-228531" algn="l" defTabSz="914126" rtl="0" eaLnBrk="1" latinLnBrk="0" hangingPunct="1">
              <a:lnSpc>
                <a:spcPct val="100000"/>
              </a:lnSpc>
              <a:spcBef>
                <a:spcPts val="1200"/>
              </a:spcBef>
              <a:buClr>
                <a:srgbClr val="FF0000"/>
              </a:buClr>
              <a:buFont typeface="Calibri" panose="020F0502020204030204" pitchFamily="34" charset="0"/>
              <a:buChar char="˃"/>
              <a:defRPr sz="1999" b="1" kern="1200">
                <a:solidFill>
                  <a:schemeClr val="tx1"/>
                </a:solidFill>
                <a:latin typeface="Arial" panose="020B0604020202020204" pitchFamily="34" charset="0"/>
                <a:ea typeface="+mn-ea"/>
                <a:cs typeface="Arial" panose="020B0604020202020204" pitchFamily="34" charset="0"/>
              </a:defRPr>
            </a:lvl1pPr>
            <a:lvl2pPr marL="742727" indent="-285664" algn="l" defTabSz="914126" rtl="0" eaLnBrk="1" latinLnBrk="0" hangingPunct="1">
              <a:lnSpc>
                <a:spcPct val="90000"/>
              </a:lnSpc>
              <a:spcBef>
                <a:spcPts val="500"/>
              </a:spcBef>
              <a:buFontTx/>
              <a:buBlip>
                <a:blip r:embed="rId4"/>
              </a:buBlip>
              <a:defRPr sz="1799" kern="1200">
                <a:solidFill>
                  <a:schemeClr val="tx1"/>
                </a:solidFill>
                <a:latin typeface="Arial" panose="020B0604020202020204" pitchFamily="34" charset="0"/>
                <a:ea typeface="+mn-ea"/>
                <a:cs typeface="Arial" panose="020B0604020202020204" pitchFamily="34" charset="0"/>
              </a:defRPr>
            </a:lvl2pPr>
            <a:lvl3pPr marL="1142657" indent="-228531" algn="l" defTabSz="914126" rtl="0" eaLnBrk="1" latinLnBrk="0" hangingPunct="1">
              <a:lnSpc>
                <a:spcPct val="90000"/>
              </a:lnSpc>
              <a:spcBef>
                <a:spcPts val="500"/>
              </a:spcBef>
              <a:buFont typeface="Calibri" panose="020F050202020403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1599720" indent="-228531" algn="l" defTabSz="914126" rtl="0" eaLnBrk="1" latinLnBrk="0" hangingPunct="1">
              <a:lnSpc>
                <a:spcPct val="90000"/>
              </a:lnSpc>
              <a:spcBef>
                <a:spcPts val="500"/>
              </a:spcBef>
              <a:buFont typeface="Wingdings" panose="05000000000000000000" pitchFamily="2" charset="2"/>
              <a:buChar char="§"/>
              <a:defRPr sz="1400" kern="1200">
                <a:solidFill>
                  <a:schemeClr val="tx1"/>
                </a:solidFill>
                <a:latin typeface="Arial" panose="020B0604020202020204" pitchFamily="34" charset="0"/>
                <a:ea typeface="+mn-ea"/>
                <a:cs typeface="Arial" panose="020B0604020202020204" pitchFamily="34" charset="0"/>
              </a:defRPr>
            </a:lvl4pPr>
            <a:lvl5pPr marL="2056783" indent="-228531" algn="l" defTabSz="914126" rtl="0" eaLnBrk="1" latinLnBrk="0" hangingPunct="1">
              <a:lnSpc>
                <a:spcPct val="90000"/>
              </a:lnSpc>
              <a:spcBef>
                <a:spcPts val="500"/>
              </a:spcBef>
              <a:buFont typeface="Arial" panose="020B0604020202020204" pitchFamily="34" charset="0"/>
              <a:buChar char="•"/>
              <a:tabLst>
                <a:tab pos="2626525" algn="l"/>
              </a:tabLst>
              <a:defRPr sz="1400" kern="1200">
                <a:solidFill>
                  <a:schemeClr val="tx1"/>
                </a:solidFill>
                <a:latin typeface="Arial" panose="020B0604020202020204" pitchFamily="34" charset="0"/>
                <a:ea typeface="+mn-ea"/>
                <a:cs typeface="Arial" panose="020B0604020202020204" pitchFamily="34" charset="0"/>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dirty="0">
                <a:solidFill>
                  <a:srgbClr val="0C0C0C"/>
                </a:solidFill>
              </a:rPr>
              <a:t>Native Support for AXI4 Stream Interfaces</a:t>
            </a:r>
          </a:p>
          <a:p>
            <a:pPr lvl="1"/>
            <a:r>
              <a:rPr lang="en-US" dirty="0">
                <a:solidFill>
                  <a:srgbClr val="0C0C0C"/>
                </a:solidFill>
              </a:rPr>
              <a:t>Native = An AXI4 Stream can be specified with </a:t>
            </a:r>
            <a:r>
              <a:rPr lang="en-US" dirty="0" err="1">
                <a:solidFill>
                  <a:srgbClr val="0C0C0C"/>
                </a:solidFill>
              </a:rPr>
              <a:t>set_directive_interface</a:t>
            </a:r>
            <a:endParaRPr lang="en-US" dirty="0">
              <a:solidFill>
                <a:srgbClr val="0C0C0C"/>
              </a:solidFill>
            </a:endParaRPr>
          </a:p>
          <a:p>
            <a:pPr lvl="2"/>
            <a:r>
              <a:rPr lang="en-US" dirty="0">
                <a:solidFill>
                  <a:srgbClr val="0C0C0C"/>
                </a:solidFill>
              </a:rPr>
              <a:t>No longer required to set the interface then add a resource</a:t>
            </a:r>
          </a:p>
          <a:p>
            <a:pPr lvl="2"/>
            <a:r>
              <a:rPr lang="en-US" dirty="0">
                <a:solidFill>
                  <a:srgbClr val="0C0C0C"/>
                </a:solidFill>
              </a:rPr>
              <a:t>This AXI4 Stream interface is part of the HDL after synthesis</a:t>
            </a:r>
          </a:p>
          <a:p>
            <a:pPr lvl="2"/>
            <a:r>
              <a:rPr lang="en-US" dirty="0">
                <a:solidFill>
                  <a:srgbClr val="0C0C0C"/>
                </a:solidFill>
              </a:rPr>
              <a:t>This AXI4 Stream interface is simulated by RTL co-simulation</a:t>
            </a:r>
          </a:p>
        </p:txBody>
      </p:sp>
    </p:spTree>
    <p:extLst>
      <p:ext uri="{BB962C8B-B14F-4D97-AF65-F5344CB8AC3E}">
        <p14:creationId xmlns:p14="http://schemas.microsoft.com/office/powerpoint/2010/main" val="35449430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Generate the hardware accelerator</a:t>
            </a:r>
          </a:p>
        </p:txBody>
      </p:sp>
      <p:sp>
        <p:nvSpPr>
          <p:cNvPr id="3" name="Content Placeholder 2"/>
          <p:cNvSpPr>
            <a:spLocks noGrp="1"/>
          </p:cNvSpPr>
          <p:nvPr>
            <p:ph idx="1"/>
          </p:nvPr>
        </p:nvSpPr>
        <p:spPr>
          <a:xfrm>
            <a:off x="649119" y="1463040"/>
            <a:ext cx="7175669" cy="7898674"/>
          </a:xfrm>
        </p:spPr>
        <p:txBody>
          <a:bodyPr/>
          <a:lstStyle/>
          <a:p>
            <a:r>
              <a:rPr lang="en-US" sz="2000" dirty="0"/>
              <a:t>Select Solution &gt; Export RTL </a:t>
            </a:r>
          </a:p>
          <a:p>
            <a:r>
              <a:rPr lang="en-US" sz="2000" dirty="0"/>
              <a:t>Select </a:t>
            </a:r>
            <a:r>
              <a:rPr lang="en-US" sz="2000" dirty="0" err="1"/>
              <a:t>Vivado</a:t>
            </a:r>
            <a:r>
              <a:rPr lang="en-US" sz="2000" dirty="0"/>
              <a:t> IP(.zip), </a:t>
            </a:r>
            <a:r>
              <a:rPr lang="en-US" sz="2000" dirty="0" err="1"/>
              <a:t>Vivado</a:t>
            </a:r>
            <a:r>
              <a:rPr lang="en-US" sz="2000" dirty="0"/>
              <a:t> IP for System Generator for </a:t>
            </a:r>
            <a:r>
              <a:rPr lang="en-US" sz="2000" dirty="0" err="1"/>
              <a:t>Vivado</a:t>
            </a:r>
            <a:r>
              <a:rPr lang="en-US" sz="2000" dirty="0"/>
              <a:t> </a:t>
            </a:r>
          </a:p>
          <a:p>
            <a:r>
              <a:rPr lang="en-US" sz="2000" dirty="0"/>
              <a:t>Select Output Location</a:t>
            </a:r>
          </a:p>
          <a:p>
            <a:r>
              <a:rPr lang="en-US" sz="2000" dirty="0"/>
              <a:t>Change the IP Configuration</a:t>
            </a:r>
          </a:p>
          <a:p>
            <a:pPr lvl="1"/>
            <a:r>
              <a:rPr lang="en-US" sz="1800" dirty="0"/>
              <a:t>Vendor/Library/Version/Description/Display Name/Taxonomy</a:t>
            </a:r>
          </a:p>
          <a:p>
            <a:r>
              <a:rPr lang="en-US" sz="2000" dirty="0"/>
              <a:t>Click on OK</a:t>
            </a:r>
          </a:p>
          <a:p>
            <a:pPr lvl="1"/>
            <a:r>
              <a:rPr lang="en-US" sz="1800" dirty="0"/>
              <a:t>The IP is exported as a ZIP file that can be added to the </a:t>
            </a:r>
            <a:r>
              <a:rPr lang="en-US" sz="1800" dirty="0" err="1"/>
              <a:t>Vivado</a:t>
            </a:r>
            <a:r>
              <a:rPr lang="en-US" sz="1800" dirty="0"/>
              <a:t> IP catalog.</a:t>
            </a:r>
          </a:p>
          <a:p>
            <a:pPr lvl="1"/>
            <a:r>
              <a:rPr lang="en-US" sz="1800" dirty="0"/>
              <a:t>The </a:t>
            </a:r>
            <a:r>
              <a:rPr lang="en-US" sz="1800" dirty="0" err="1"/>
              <a:t>impl</a:t>
            </a:r>
            <a:r>
              <a:rPr lang="en-US" sz="1800" dirty="0"/>
              <a:t>/</a:t>
            </a:r>
            <a:r>
              <a:rPr lang="en-US" sz="1800" dirty="0" err="1"/>
              <a:t>ip</a:t>
            </a:r>
            <a:r>
              <a:rPr lang="en-US" sz="1800" dirty="0"/>
              <a:t> folder also contains the contents of the unzipped IP.</a:t>
            </a:r>
          </a:p>
        </p:txBody>
      </p:sp>
      <p:sp>
        <p:nvSpPr>
          <p:cNvPr id="5" name="Slide Number Placeholder 4"/>
          <p:cNvSpPr>
            <a:spLocks noGrp="1"/>
          </p:cNvSpPr>
          <p:nvPr>
            <p:ph type="sldNum" sz="quarter" idx="10"/>
          </p:nvPr>
        </p:nvSpPr>
        <p:spPr>
          <a:xfrm>
            <a:off x="579121" y="6325606"/>
            <a:ext cx="4900748" cy="365125"/>
          </a:xfrm>
        </p:spPr>
        <p:txBody>
          <a:bodyPr/>
          <a:lstStyle/>
          <a:p>
            <a:pPr>
              <a:defRPr/>
            </a:pPr>
            <a:r>
              <a:rPr lang="en-US" dirty="0"/>
              <a:t>Creating Processor System 24- </a:t>
            </a:r>
            <a:fld id="{99D29FBF-A473-46DA-BC14-675AC1C8F9A5}" type="slidenum">
              <a:rPr lang="en-US" smtClean="0"/>
              <a:pPr>
                <a:defRPr/>
              </a:pPr>
              <a:t>51</a:t>
            </a:fld>
            <a:endParaRPr lang="en-US" dirty="0"/>
          </a:p>
        </p:txBody>
      </p:sp>
      <p:pic>
        <p:nvPicPr>
          <p:cNvPr id="6" name="Picture 5">
            <a:extLst>
              <a:ext uri="{FF2B5EF4-FFF2-40B4-BE49-F238E27FC236}">
                <a16:creationId xmlns:a16="http://schemas.microsoft.com/office/drawing/2014/main" id="{8BC836F6-1076-404A-93DC-8577AD472D4E}"/>
              </a:ext>
            </a:extLst>
          </p:cNvPr>
          <p:cNvPicPr>
            <a:picLocks noChangeAspect="1"/>
          </p:cNvPicPr>
          <p:nvPr/>
        </p:nvPicPr>
        <p:blipFill>
          <a:blip r:embed="rId2"/>
          <a:stretch>
            <a:fillRect/>
          </a:stretch>
        </p:blipFill>
        <p:spPr>
          <a:xfrm>
            <a:off x="7824788" y="1737360"/>
            <a:ext cx="3636335" cy="3657600"/>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Generate the hardware accelerator</a:t>
            </a:r>
          </a:p>
        </p:txBody>
      </p:sp>
      <p:sp>
        <p:nvSpPr>
          <p:cNvPr id="3" name="Content Placeholder 2"/>
          <p:cNvSpPr>
            <a:spLocks noGrp="1"/>
          </p:cNvSpPr>
          <p:nvPr>
            <p:ph idx="1"/>
          </p:nvPr>
        </p:nvSpPr>
        <p:spPr>
          <a:xfrm>
            <a:off x="649119" y="1463040"/>
            <a:ext cx="7175669" cy="7898674"/>
          </a:xfrm>
        </p:spPr>
        <p:txBody>
          <a:bodyPr/>
          <a:lstStyle/>
          <a:p>
            <a:r>
              <a:rPr lang="en-US" sz="2000" dirty="0"/>
              <a:t>Select Solution &gt; Export RTL </a:t>
            </a:r>
          </a:p>
          <a:p>
            <a:r>
              <a:rPr lang="en-US" sz="2000" strike="sngStrike" dirty="0"/>
              <a:t>Select IP Catalog, System Generator for </a:t>
            </a:r>
            <a:r>
              <a:rPr lang="en-US" sz="2000" strike="sngStrike" dirty="0" err="1"/>
              <a:t>Vivado</a:t>
            </a:r>
            <a:br>
              <a:rPr lang="en-US" sz="2000" strike="sngStrike" dirty="0"/>
            </a:br>
            <a:r>
              <a:rPr lang="en-US" sz="2000" strike="sngStrike" dirty="0"/>
              <a:t>or design check point (</a:t>
            </a:r>
            <a:r>
              <a:rPr lang="en-US" sz="2000" strike="sngStrike" dirty="0" err="1"/>
              <a:t>dcp</a:t>
            </a:r>
            <a:r>
              <a:rPr lang="en-US" sz="2000" strike="sngStrike" dirty="0"/>
              <a:t>)</a:t>
            </a:r>
          </a:p>
          <a:p>
            <a:r>
              <a:rPr lang="en-US" sz="2000" dirty="0">
                <a:highlight>
                  <a:srgbClr val="FFFF00"/>
                </a:highlight>
              </a:rPr>
              <a:t>Select </a:t>
            </a:r>
            <a:r>
              <a:rPr lang="en-US" sz="2000" dirty="0" err="1">
                <a:highlight>
                  <a:srgbClr val="FFFF00"/>
                </a:highlight>
              </a:rPr>
              <a:t>Vivado</a:t>
            </a:r>
            <a:r>
              <a:rPr lang="en-US" sz="2000" dirty="0">
                <a:highlight>
                  <a:srgbClr val="FFFF00"/>
                </a:highlight>
              </a:rPr>
              <a:t> IP(.zip), </a:t>
            </a:r>
            <a:r>
              <a:rPr lang="en-US" sz="2000" dirty="0" err="1">
                <a:highlight>
                  <a:srgbClr val="FFFF00"/>
                </a:highlight>
              </a:rPr>
              <a:t>Vivado</a:t>
            </a:r>
            <a:r>
              <a:rPr lang="en-US" sz="2000" dirty="0">
                <a:highlight>
                  <a:srgbClr val="FFFF00"/>
                </a:highlight>
              </a:rPr>
              <a:t> IP for System Generator for </a:t>
            </a:r>
            <a:r>
              <a:rPr lang="en-US" sz="2000" dirty="0" err="1">
                <a:highlight>
                  <a:srgbClr val="FFFF00"/>
                </a:highlight>
              </a:rPr>
              <a:t>Vivado</a:t>
            </a:r>
            <a:r>
              <a:rPr lang="en-US" sz="2000" dirty="0">
                <a:highlight>
                  <a:srgbClr val="FFFF00"/>
                </a:highlight>
              </a:rPr>
              <a:t> </a:t>
            </a:r>
          </a:p>
          <a:p>
            <a:r>
              <a:rPr lang="en-US" sz="2000" dirty="0">
                <a:highlight>
                  <a:srgbClr val="FFFF00"/>
                </a:highlight>
              </a:rPr>
              <a:t>Select Output Location</a:t>
            </a:r>
          </a:p>
          <a:p>
            <a:r>
              <a:rPr lang="en-US" sz="2000" dirty="0">
                <a:highlight>
                  <a:srgbClr val="FFFF00"/>
                </a:highlight>
              </a:rPr>
              <a:t>Change the IP Configuration</a:t>
            </a:r>
          </a:p>
          <a:p>
            <a:pPr lvl="1"/>
            <a:r>
              <a:rPr lang="en-US" sz="1800" dirty="0">
                <a:highlight>
                  <a:srgbClr val="FFFF00"/>
                </a:highlight>
              </a:rPr>
              <a:t>Vendor/Library/Version/Description/Display Name/Taxonomy</a:t>
            </a:r>
          </a:p>
          <a:p>
            <a:r>
              <a:rPr lang="en-US" sz="2000" strike="sngStrike" dirty="0"/>
              <a:t>Click on Configuration… if you want to change</a:t>
            </a:r>
            <a:br>
              <a:rPr lang="en-US" sz="2000" strike="sngStrike" dirty="0"/>
            </a:br>
            <a:r>
              <a:rPr lang="en-US" sz="2000" strike="sngStrike" dirty="0"/>
              <a:t>the version number or other information</a:t>
            </a:r>
          </a:p>
          <a:p>
            <a:pPr lvl="1"/>
            <a:r>
              <a:rPr lang="en-US" sz="1600" strike="sngStrike" dirty="0"/>
              <a:t>Default is v1.0</a:t>
            </a:r>
          </a:p>
          <a:p>
            <a:r>
              <a:rPr lang="en-US" sz="2000" dirty="0"/>
              <a:t>Click on OK</a:t>
            </a:r>
          </a:p>
          <a:p>
            <a:pPr lvl="1"/>
            <a:r>
              <a:rPr lang="en-US" sz="1800" dirty="0">
                <a:highlight>
                  <a:srgbClr val="FFFF00"/>
                </a:highlight>
              </a:rPr>
              <a:t>The IP is exported as a ZIP file that can be added to the </a:t>
            </a:r>
            <a:r>
              <a:rPr lang="en-US" sz="1800" dirty="0" err="1">
                <a:highlight>
                  <a:srgbClr val="FFFF00"/>
                </a:highlight>
              </a:rPr>
              <a:t>Vivado</a:t>
            </a:r>
            <a:r>
              <a:rPr lang="en-US" sz="1800" dirty="0">
                <a:highlight>
                  <a:srgbClr val="FFFF00"/>
                </a:highlight>
              </a:rPr>
              <a:t> IP catalog.</a:t>
            </a:r>
          </a:p>
          <a:p>
            <a:pPr lvl="1"/>
            <a:r>
              <a:rPr lang="en-US" sz="1800" dirty="0">
                <a:highlight>
                  <a:srgbClr val="FFFF00"/>
                </a:highlight>
              </a:rPr>
              <a:t>The </a:t>
            </a:r>
            <a:r>
              <a:rPr lang="en-US" sz="1800" dirty="0" err="1">
                <a:highlight>
                  <a:srgbClr val="FFFF00"/>
                </a:highlight>
              </a:rPr>
              <a:t>impl</a:t>
            </a:r>
            <a:r>
              <a:rPr lang="en-US" sz="1800" dirty="0">
                <a:highlight>
                  <a:srgbClr val="FFFF00"/>
                </a:highlight>
              </a:rPr>
              <a:t>/</a:t>
            </a:r>
            <a:r>
              <a:rPr lang="en-US" sz="1800" dirty="0" err="1">
                <a:highlight>
                  <a:srgbClr val="FFFF00"/>
                </a:highlight>
              </a:rPr>
              <a:t>ip</a:t>
            </a:r>
            <a:r>
              <a:rPr lang="en-US" sz="1800" dirty="0">
                <a:highlight>
                  <a:srgbClr val="FFFF00"/>
                </a:highlight>
              </a:rPr>
              <a:t> folder also contains the contents of the unzipped IP.</a:t>
            </a:r>
          </a:p>
          <a:p>
            <a:pPr lvl="1"/>
            <a:r>
              <a:rPr lang="en-US" sz="1600" strike="sngStrike" dirty="0"/>
              <a:t>The directory (</a:t>
            </a:r>
            <a:r>
              <a:rPr lang="en-US" sz="1600" strike="sngStrike" dirty="0" err="1"/>
              <a:t>ip</a:t>
            </a:r>
            <a:r>
              <a:rPr lang="en-US" sz="1600" strike="sngStrike" dirty="0"/>
              <a:t>) will be generated under the </a:t>
            </a:r>
            <a:r>
              <a:rPr lang="en-US" sz="1600" strike="sngStrike" dirty="0" err="1"/>
              <a:t>impl</a:t>
            </a:r>
            <a:r>
              <a:rPr lang="en-US" sz="1600" strike="sngStrike" dirty="0"/>
              <a:t> folder</a:t>
            </a:r>
            <a:br>
              <a:rPr lang="en-US" sz="1600" strike="sngStrike" dirty="0"/>
            </a:br>
            <a:r>
              <a:rPr lang="en-US" sz="1600" strike="sngStrike" dirty="0"/>
              <a:t>under the current project directory and current</a:t>
            </a:r>
            <a:br>
              <a:rPr lang="en-US" sz="1600" strike="sngStrike" dirty="0"/>
            </a:br>
            <a:r>
              <a:rPr lang="en-US" sz="1600" strike="sngStrike" dirty="0"/>
              <a:t>solution</a:t>
            </a:r>
          </a:p>
          <a:p>
            <a:pPr lvl="1"/>
            <a:r>
              <a:rPr lang="en-US" sz="1600" strike="sngStrike" dirty="0"/>
              <a:t>RTL code will be generated, both for Verilog and VHDL</a:t>
            </a:r>
            <a:br>
              <a:rPr lang="en-US" sz="1600" strike="sngStrike" dirty="0"/>
            </a:br>
            <a:r>
              <a:rPr lang="en-US" sz="1600" strike="sngStrike" dirty="0"/>
              <a:t>languages in their respective folders</a:t>
            </a:r>
          </a:p>
        </p:txBody>
      </p:sp>
      <p:sp>
        <p:nvSpPr>
          <p:cNvPr id="5" name="Slide Number Placeholder 4"/>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52</a:t>
            </a:fld>
            <a:endParaRPr lang="en-US" dirty="0">
              <a:solidFill>
                <a:srgbClr val="0C0C0C">
                  <a:tint val="75000"/>
                </a:srgbClr>
              </a:solidFill>
              <a:latin typeface="Arial"/>
            </a:endParaRPr>
          </a:p>
        </p:txBody>
      </p:sp>
      <p:pic>
        <p:nvPicPr>
          <p:cNvPr id="4" name="Picture 3">
            <a:extLst>
              <a:ext uri="{FF2B5EF4-FFF2-40B4-BE49-F238E27FC236}">
                <a16:creationId xmlns:a16="http://schemas.microsoft.com/office/drawing/2014/main" id="{04A595E9-714E-46B4-8867-83787CA4E136}"/>
              </a:ext>
            </a:extLst>
          </p:cNvPr>
          <p:cNvPicPr>
            <a:picLocks noChangeAspect="1"/>
          </p:cNvPicPr>
          <p:nvPr/>
        </p:nvPicPr>
        <p:blipFill>
          <a:blip r:embed="rId2"/>
          <a:stretch>
            <a:fillRect/>
          </a:stretch>
        </p:blipFill>
        <p:spPr>
          <a:xfrm>
            <a:off x="6694710" y="-3893133"/>
            <a:ext cx="4000132" cy="3893133"/>
          </a:xfrm>
          <a:prstGeom prst="rect">
            <a:avLst/>
          </a:prstGeom>
        </p:spPr>
      </p:pic>
      <p:pic>
        <p:nvPicPr>
          <p:cNvPr id="6" name="Picture 5">
            <a:extLst>
              <a:ext uri="{FF2B5EF4-FFF2-40B4-BE49-F238E27FC236}">
                <a16:creationId xmlns:a16="http://schemas.microsoft.com/office/drawing/2014/main" id="{8BC836F6-1076-404A-93DC-8577AD472D4E}"/>
              </a:ext>
            </a:extLst>
          </p:cNvPr>
          <p:cNvPicPr>
            <a:picLocks noChangeAspect="1"/>
          </p:cNvPicPr>
          <p:nvPr/>
        </p:nvPicPr>
        <p:blipFill>
          <a:blip r:embed="rId3"/>
          <a:stretch>
            <a:fillRect/>
          </a:stretch>
        </p:blipFill>
        <p:spPr>
          <a:xfrm>
            <a:off x="7824788" y="1737360"/>
            <a:ext cx="3636335" cy="3657600"/>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F3D6385-3C06-4141-B56C-1450101EEF79}"/>
              </a:ext>
            </a:extLst>
          </p:cNvPr>
          <p:cNvPicPr>
            <a:picLocks noChangeAspect="1"/>
          </p:cNvPicPr>
          <p:nvPr/>
        </p:nvPicPr>
        <p:blipFill>
          <a:blip r:embed="rId3"/>
          <a:stretch>
            <a:fillRect/>
          </a:stretch>
        </p:blipFill>
        <p:spPr>
          <a:xfrm>
            <a:off x="7529799" y="1210386"/>
            <a:ext cx="1839060" cy="2163600"/>
          </a:xfrm>
          <a:prstGeom prst="rect">
            <a:avLst/>
          </a:prstGeom>
        </p:spPr>
      </p:pic>
      <p:sp>
        <p:nvSpPr>
          <p:cNvPr id="2" name="Title 1"/>
          <p:cNvSpPr>
            <a:spLocks noGrp="1"/>
          </p:cNvSpPr>
          <p:nvPr>
            <p:ph type="title"/>
          </p:nvPr>
        </p:nvSpPr>
        <p:spPr/>
        <p:txBody>
          <a:bodyPr/>
          <a:lstStyle/>
          <a:p>
            <a:r>
              <a:rPr lang="en-US" dirty="0"/>
              <a:t>Generated </a:t>
            </a:r>
            <a:r>
              <a:rPr lang="en-US" dirty="0" err="1"/>
              <a:t>impl</a:t>
            </a:r>
            <a:r>
              <a:rPr lang="en-US" dirty="0"/>
              <a:t> Directory</a:t>
            </a:r>
          </a:p>
        </p:txBody>
      </p:sp>
      <p:sp>
        <p:nvSpPr>
          <p:cNvPr id="10" name="Slide Number Placeholder 9"/>
          <p:cNvSpPr>
            <a:spLocks noGrp="1"/>
          </p:cNvSpPr>
          <p:nvPr>
            <p:ph type="sldNum" sz="quarter" idx="10"/>
          </p:nvPr>
        </p:nvSpPr>
        <p:spPr>
          <a:xfrm>
            <a:off x="579120" y="6325606"/>
            <a:ext cx="3119119" cy="365125"/>
          </a:xfrm>
        </p:spPr>
        <p:txBody>
          <a:bodyPr/>
          <a:lstStyle/>
          <a:p>
            <a:pPr>
              <a:defRPr/>
            </a:pPr>
            <a:r>
              <a:rPr lang="en-US" dirty="0"/>
              <a:t>Creating Processor System 24- </a:t>
            </a:r>
            <a:fld id="{99D29FBF-A473-46DA-BC14-675AC1C8F9A5}" type="slidenum">
              <a:rPr lang="en-US" smtClean="0"/>
              <a:pPr>
                <a:defRPr/>
              </a:pPr>
              <a:t>53</a:t>
            </a:fld>
            <a:endParaRPr lang="en-US" dirty="0"/>
          </a:p>
        </p:txBody>
      </p:sp>
      <p:sp>
        <p:nvSpPr>
          <p:cNvPr id="6" name="TextBox 5"/>
          <p:cNvSpPr txBox="1"/>
          <p:nvPr/>
        </p:nvSpPr>
        <p:spPr>
          <a:xfrm>
            <a:off x="4816183" y="1625607"/>
            <a:ext cx="1942941" cy="461665"/>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200" b="1" dirty="0"/>
              <a:t>Point IP Catalog to point to the </a:t>
            </a:r>
            <a:r>
              <a:rPr lang="en-US" sz="1200" b="1" dirty="0" err="1"/>
              <a:t>ip</a:t>
            </a:r>
            <a:r>
              <a:rPr lang="en-US" sz="1200" b="1" dirty="0"/>
              <a:t> directory</a:t>
            </a:r>
          </a:p>
        </p:txBody>
      </p:sp>
      <p:cxnSp>
        <p:nvCxnSpPr>
          <p:cNvPr id="8" name="Straight Arrow Connector 7"/>
          <p:cNvCxnSpPr>
            <a:cxnSpLocks/>
            <a:stCxn id="6" idx="1"/>
            <a:endCxn id="30" idx="3"/>
          </p:cNvCxnSpPr>
          <p:nvPr/>
        </p:nvCxnSpPr>
        <p:spPr>
          <a:xfrm flipH="1" flipV="1">
            <a:off x="4189622" y="1383475"/>
            <a:ext cx="626560" cy="472964"/>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sp>
        <p:nvSpPr>
          <p:cNvPr id="9" name="TextBox 8"/>
          <p:cNvSpPr txBox="1"/>
          <p:nvPr/>
        </p:nvSpPr>
        <p:spPr>
          <a:xfrm>
            <a:off x="6971761" y="5524032"/>
            <a:ext cx="2252507" cy="276999"/>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200" b="1" dirty="0"/>
              <a:t>Generated </a:t>
            </a:r>
            <a:r>
              <a:rPr lang="en-US" sz="1200" b="1" dirty="0" err="1"/>
              <a:t>Verilog</a:t>
            </a:r>
            <a:r>
              <a:rPr lang="en-US" sz="1200" b="1" dirty="0"/>
              <a:t> RTL Files</a:t>
            </a:r>
          </a:p>
        </p:txBody>
      </p:sp>
      <p:sp>
        <p:nvSpPr>
          <p:cNvPr id="21" name="TextBox 20"/>
          <p:cNvSpPr txBox="1"/>
          <p:nvPr/>
        </p:nvSpPr>
        <p:spPr>
          <a:xfrm>
            <a:off x="5665839" y="4186946"/>
            <a:ext cx="2252507" cy="276999"/>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200" b="1" dirty="0"/>
              <a:t>Header file </a:t>
            </a:r>
          </a:p>
        </p:txBody>
      </p:sp>
      <p:cxnSp>
        <p:nvCxnSpPr>
          <p:cNvPr id="22" name="Straight Arrow Connector 21"/>
          <p:cNvCxnSpPr>
            <a:cxnSpLocks/>
          </p:cNvCxnSpPr>
          <p:nvPr/>
        </p:nvCxnSpPr>
        <p:spPr>
          <a:xfrm flipV="1">
            <a:off x="7877274" y="3373987"/>
            <a:ext cx="499678" cy="821497"/>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939806" y="2781741"/>
            <a:ext cx="1942941" cy="461665"/>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200" b="1" dirty="0"/>
              <a:t>IP Integrator will use this file</a:t>
            </a:r>
          </a:p>
        </p:txBody>
      </p:sp>
      <p:cxnSp>
        <p:nvCxnSpPr>
          <p:cNvPr id="24" name="Straight Arrow Connector 23"/>
          <p:cNvCxnSpPr>
            <a:cxnSpLocks/>
            <a:stCxn id="23" idx="1"/>
            <a:endCxn id="29" idx="3"/>
          </p:cNvCxnSpPr>
          <p:nvPr/>
        </p:nvCxnSpPr>
        <p:spPr>
          <a:xfrm flipH="1">
            <a:off x="4189623" y="3012574"/>
            <a:ext cx="750182" cy="327141"/>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cxnSp>
        <p:nvCxnSpPr>
          <p:cNvPr id="27" name="Straight Arrow Connector 26"/>
          <p:cNvCxnSpPr>
            <a:cxnSpLocks/>
            <a:endCxn id="12" idx="2"/>
          </p:cNvCxnSpPr>
          <p:nvPr/>
        </p:nvCxnSpPr>
        <p:spPr>
          <a:xfrm flipV="1">
            <a:off x="9224268" y="4417777"/>
            <a:ext cx="1581866" cy="1244754"/>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sp>
        <p:nvSpPr>
          <p:cNvPr id="25" name="TextBox 24"/>
          <p:cNvSpPr txBox="1"/>
          <p:nvPr/>
        </p:nvSpPr>
        <p:spPr>
          <a:xfrm>
            <a:off x="4939806" y="3458886"/>
            <a:ext cx="1942941" cy="461665"/>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a:r>
              <a:rPr lang="en-US" sz="1200" b="1" dirty="0"/>
              <a:t>VITIS will use this directory</a:t>
            </a:r>
          </a:p>
        </p:txBody>
      </p:sp>
      <p:cxnSp>
        <p:nvCxnSpPr>
          <p:cNvPr id="26" name="Straight Arrow Connector 25"/>
          <p:cNvCxnSpPr>
            <a:cxnSpLocks/>
            <a:stCxn id="25" idx="1"/>
            <a:endCxn id="28" idx="3"/>
          </p:cNvCxnSpPr>
          <p:nvPr/>
        </p:nvCxnSpPr>
        <p:spPr>
          <a:xfrm flipH="1">
            <a:off x="4189623" y="3689718"/>
            <a:ext cx="750182" cy="292640"/>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pic>
        <p:nvPicPr>
          <p:cNvPr id="5" name="Picture 4">
            <a:extLst>
              <a:ext uri="{FF2B5EF4-FFF2-40B4-BE49-F238E27FC236}">
                <a16:creationId xmlns:a16="http://schemas.microsoft.com/office/drawing/2014/main" id="{A8808088-AF99-4D95-A7CC-5344C6CC2860}"/>
              </a:ext>
            </a:extLst>
          </p:cNvPr>
          <p:cNvPicPr>
            <a:picLocks noChangeAspect="1"/>
          </p:cNvPicPr>
          <p:nvPr/>
        </p:nvPicPr>
        <p:blipFill rotWithShape="1">
          <a:blip r:embed="rId4"/>
          <a:srcRect l="14543" t="26605" r="16830"/>
          <a:stretch/>
        </p:blipFill>
        <p:spPr>
          <a:xfrm>
            <a:off x="443027" y="1048857"/>
            <a:ext cx="1255054" cy="1153498"/>
          </a:xfrm>
          <a:prstGeom prst="rect">
            <a:avLst/>
          </a:prstGeom>
        </p:spPr>
      </p:pic>
      <p:pic>
        <p:nvPicPr>
          <p:cNvPr id="7" name="Picture 6">
            <a:extLst>
              <a:ext uri="{FF2B5EF4-FFF2-40B4-BE49-F238E27FC236}">
                <a16:creationId xmlns:a16="http://schemas.microsoft.com/office/drawing/2014/main" id="{1F5AED5D-07E7-4110-80F0-A373C158E005}"/>
              </a:ext>
            </a:extLst>
          </p:cNvPr>
          <p:cNvPicPr>
            <a:picLocks noChangeAspect="1"/>
          </p:cNvPicPr>
          <p:nvPr/>
        </p:nvPicPr>
        <p:blipFill>
          <a:blip r:embed="rId5"/>
          <a:stretch>
            <a:fillRect/>
          </a:stretch>
        </p:blipFill>
        <p:spPr>
          <a:xfrm>
            <a:off x="1589299" y="1048858"/>
            <a:ext cx="2600325" cy="4791075"/>
          </a:xfrm>
          <a:prstGeom prst="rect">
            <a:avLst/>
          </a:prstGeom>
        </p:spPr>
      </p:pic>
      <p:pic>
        <p:nvPicPr>
          <p:cNvPr id="12" name="Picture 11">
            <a:extLst>
              <a:ext uri="{FF2B5EF4-FFF2-40B4-BE49-F238E27FC236}">
                <a16:creationId xmlns:a16="http://schemas.microsoft.com/office/drawing/2014/main" id="{D178D2E4-8BCB-42E0-B83D-6681417E5FE3}"/>
              </a:ext>
            </a:extLst>
          </p:cNvPr>
          <p:cNvPicPr>
            <a:picLocks noChangeAspect="1"/>
          </p:cNvPicPr>
          <p:nvPr/>
        </p:nvPicPr>
        <p:blipFill>
          <a:blip r:embed="rId6"/>
          <a:stretch>
            <a:fillRect/>
          </a:stretch>
        </p:blipFill>
        <p:spPr>
          <a:xfrm>
            <a:off x="9412551" y="1459829"/>
            <a:ext cx="2787166" cy="2957948"/>
          </a:xfrm>
          <a:prstGeom prst="rect">
            <a:avLst/>
          </a:prstGeom>
        </p:spPr>
      </p:pic>
      <p:sp>
        <p:nvSpPr>
          <p:cNvPr id="15" name="Rectangle 14">
            <a:extLst>
              <a:ext uri="{FF2B5EF4-FFF2-40B4-BE49-F238E27FC236}">
                <a16:creationId xmlns:a16="http://schemas.microsoft.com/office/drawing/2014/main" id="{01518823-A96F-48BD-A816-EF0F76DA6EBD}"/>
              </a:ext>
            </a:extLst>
          </p:cNvPr>
          <p:cNvSpPr/>
          <p:nvPr/>
        </p:nvSpPr>
        <p:spPr>
          <a:xfrm>
            <a:off x="9801635" y="2087272"/>
            <a:ext cx="2388779" cy="2192007"/>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EF90A61-9F23-4C26-BC1C-124EB990175C}"/>
              </a:ext>
            </a:extLst>
          </p:cNvPr>
          <p:cNvSpPr/>
          <p:nvPr/>
        </p:nvSpPr>
        <p:spPr>
          <a:xfrm>
            <a:off x="1997523" y="3851753"/>
            <a:ext cx="2192100" cy="261211"/>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22FDDB4-7E32-4F53-925A-1038E6B803A9}"/>
              </a:ext>
            </a:extLst>
          </p:cNvPr>
          <p:cNvSpPr/>
          <p:nvPr/>
        </p:nvSpPr>
        <p:spPr>
          <a:xfrm>
            <a:off x="2188031" y="3220542"/>
            <a:ext cx="2001592" cy="238344"/>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75EA13AA-7CFA-4578-8013-835261E5B282}"/>
              </a:ext>
            </a:extLst>
          </p:cNvPr>
          <p:cNvSpPr/>
          <p:nvPr/>
        </p:nvSpPr>
        <p:spPr>
          <a:xfrm>
            <a:off x="1822346" y="1252870"/>
            <a:ext cx="2367277" cy="261210"/>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965966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3E2548-5EFE-4089-98B9-D85BA4E0E441}"/>
              </a:ext>
            </a:extLst>
          </p:cNvPr>
          <p:cNvPicPr>
            <a:picLocks noChangeAspect="1"/>
          </p:cNvPicPr>
          <p:nvPr/>
        </p:nvPicPr>
        <p:blipFill>
          <a:blip r:embed="rId3"/>
          <a:stretch>
            <a:fillRect/>
          </a:stretch>
        </p:blipFill>
        <p:spPr>
          <a:xfrm>
            <a:off x="2315975" y="1379716"/>
            <a:ext cx="2276905" cy="3727378"/>
          </a:xfrm>
          <a:prstGeom prst="rect">
            <a:avLst/>
          </a:prstGeom>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28931" y="2312034"/>
            <a:ext cx="1695336" cy="23365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strike="sngStrike" dirty="0"/>
              <a:t>Generated </a:t>
            </a:r>
            <a:r>
              <a:rPr lang="en-US" strike="sngStrike" dirty="0" err="1"/>
              <a:t>impl</a:t>
            </a:r>
            <a:r>
              <a:rPr lang="en-US" strike="sngStrike" dirty="0"/>
              <a:t> Directory</a:t>
            </a:r>
          </a:p>
        </p:txBody>
      </p:sp>
      <p:sp>
        <p:nvSpPr>
          <p:cNvPr id="10" name="Slide Number Placeholder 9"/>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54</a:t>
            </a:fld>
            <a:endParaRPr lang="en-US" dirty="0">
              <a:solidFill>
                <a:srgbClr val="0C0C0C">
                  <a:tint val="75000"/>
                </a:srgbClr>
              </a:solidFill>
              <a:latin typeface="Arial"/>
            </a:endParaRPr>
          </a:p>
        </p:txBody>
      </p:sp>
      <p:sp>
        <p:nvSpPr>
          <p:cNvPr id="6" name="TextBox 5"/>
          <p:cNvSpPr txBox="1"/>
          <p:nvPr/>
        </p:nvSpPr>
        <p:spPr>
          <a:xfrm>
            <a:off x="4816183" y="1625607"/>
            <a:ext cx="1942941" cy="461665"/>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1200" b="1" dirty="0">
                <a:solidFill>
                  <a:srgbClr val="0C0C0C"/>
                </a:solidFill>
                <a:latin typeface="Arial"/>
              </a:rPr>
              <a:t>Point IP Catalog to point to the </a:t>
            </a:r>
            <a:r>
              <a:rPr lang="en-US" sz="1200" b="1" dirty="0" err="1">
                <a:solidFill>
                  <a:srgbClr val="0C0C0C"/>
                </a:solidFill>
                <a:latin typeface="Arial"/>
              </a:rPr>
              <a:t>ip</a:t>
            </a:r>
            <a:r>
              <a:rPr lang="en-US" sz="1200" b="1" dirty="0">
                <a:solidFill>
                  <a:srgbClr val="0C0C0C"/>
                </a:solidFill>
                <a:latin typeface="Arial"/>
              </a:rPr>
              <a:t> directory</a:t>
            </a:r>
          </a:p>
        </p:txBody>
      </p:sp>
      <p:cxnSp>
        <p:nvCxnSpPr>
          <p:cNvPr id="8" name="Straight Arrow Connector 7"/>
          <p:cNvCxnSpPr>
            <a:cxnSpLocks/>
            <a:stCxn id="6" idx="1"/>
          </p:cNvCxnSpPr>
          <p:nvPr/>
        </p:nvCxnSpPr>
        <p:spPr>
          <a:xfrm flipH="1" flipV="1">
            <a:off x="3054890" y="1595199"/>
            <a:ext cx="1761293" cy="261241"/>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sp>
        <p:nvSpPr>
          <p:cNvPr id="9" name="TextBox 8"/>
          <p:cNvSpPr txBox="1"/>
          <p:nvPr/>
        </p:nvSpPr>
        <p:spPr>
          <a:xfrm>
            <a:off x="6971761" y="5524032"/>
            <a:ext cx="2252507" cy="276999"/>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1200" b="1" dirty="0">
                <a:solidFill>
                  <a:srgbClr val="0C0C0C"/>
                </a:solidFill>
                <a:latin typeface="Arial"/>
              </a:rPr>
              <a:t>Generated </a:t>
            </a:r>
            <a:r>
              <a:rPr lang="en-US" sz="1200" b="1" dirty="0" err="1">
                <a:solidFill>
                  <a:srgbClr val="0C0C0C"/>
                </a:solidFill>
                <a:latin typeface="Arial"/>
              </a:rPr>
              <a:t>Verilog</a:t>
            </a:r>
            <a:r>
              <a:rPr lang="en-US" sz="1200" b="1" dirty="0">
                <a:solidFill>
                  <a:srgbClr val="0C0C0C"/>
                </a:solidFill>
                <a:latin typeface="Arial"/>
              </a:rPr>
              <a:t> RTL Files</a:t>
            </a:r>
          </a:p>
        </p:txBody>
      </p:sp>
      <p:sp>
        <p:nvSpPr>
          <p:cNvPr id="21" name="TextBox 20"/>
          <p:cNvSpPr txBox="1"/>
          <p:nvPr/>
        </p:nvSpPr>
        <p:spPr>
          <a:xfrm>
            <a:off x="5665839" y="4186946"/>
            <a:ext cx="2252507" cy="461665"/>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1200" b="1" dirty="0">
                <a:solidFill>
                  <a:srgbClr val="0C0C0C"/>
                </a:solidFill>
                <a:latin typeface="Arial"/>
              </a:rPr>
              <a:t>Header file for slave interfaces</a:t>
            </a:r>
          </a:p>
        </p:txBody>
      </p:sp>
      <p:cxnSp>
        <p:nvCxnSpPr>
          <p:cNvPr id="22" name="Straight Arrow Connector 21"/>
          <p:cNvCxnSpPr/>
          <p:nvPr/>
        </p:nvCxnSpPr>
        <p:spPr>
          <a:xfrm flipV="1">
            <a:off x="7877275" y="3751518"/>
            <a:ext cx="304801" cy="443965"/>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939806" y="2781741"/>
            <a:ext cx="1942941" cy="461665"/>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1200" b="1" dirty="0">
                <a:solidFill>
                  <a:srgbClr val="0C0C0C"/>
                </a:solidFill>
                <a:latin typeface="Arial"/>
              </a:rPr>
              <a:t>IP Integrator will use this file</a:t>
            </a:r>
          </a:p>
        </p:txBody>
      </p:sp>
      <p:cxnSp>
        <p:nvCxnSpPr>
          <p:cNvPr id="24" name="Straight Arrow Connector 23"/>
          <p:cNvCxnSpPr>
            <a:stCxn id="23" idx="1"/>
          </p:cNvCxnSpPr>
          <p:nvPr/>
        </p:nvCxnSpPr>
        <p:spPr>
          <a:xfrm flipH="1">
            <a:off x="4496619" y="3012573"/>
            <a:ext cx="443186" cy="0"/>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cxnSp>
        <p:nvCxnSpPr>
          <p:cNvPr id="27" name="Straight Arrow Connector 26"/>
          <p:cNvCxnSpPr/>
          <p:nvPr/>
        </p:nvCxnSpPr>
        <p:spPr>
          <a:xfrm flipV="1">
            <a:off x="9224269" y="4768968"/>
            <a:ext cx="744191" cy="893562"/>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sp>
        <p:nvSpPr>
          <p:cNvPr id="25" name="TextBox 24"/>
          <p:cNvSpPr txBox="1"/>
          <p:nvPr/>
        </p:nvSpPr>
        <p:spPr>
          <a:xfrm>
            <a:off x="4939806" y="3458886"/>
            <a:ext cx="1942941" cy="461665"/>
          </a:xfrm>
          <a:prstGeom prst="rect">
            <a:avLst/>
          </a:prstGeom>
          <a:solidFill>
            <a:srgbClr val="FFFF99"/>
          </a:solidFill>
          <a:ln w="19050">
            <a:solidFill>
              <a:schemeClr val="tx1"/>
            </a:solidFill>
          </a:ln>
          <a:effectLst>
            <a:innerShdw blurRad="63500" dist="50800" dir="2700000">
              <a:prstClr val="black">
                <a:alpha val="50000"/>
              </a:prstClr>
            </a:innerShdw>
          </a:effectLst>
        </p:spPr>
        <p:txBody>
          <a:bodyPr wrap="square" rtlCol="0">
            <a:spAutoFit/>
          </a:bodyPr>
          <a:lstStyle/>
          <a:p>
            <a:pPr algn="ctr" defTabSz="914400"/>
            <a:r>
              <a:rPr lang="en-US" sz="1200" b="1" dirty="0">
                <a:solidFill>
                  <a:srgbClr val="0C0C0C"/>
                </a:solidFill>
                <a:latin typeface="Arial"/>
              </a:rPr>
              <a:t>XSDK will use this directory</a:t>
            </a:r>
          </a:p>
        </p:txBody>
      </p:sp>
      <p:cxnSp>
        <p:nvCxnSpPr>
          <p:cNvPr id="26" name="Straight Arrow Connector 25"/>
          <p:cNvCxnSpPr>
            <a:stCxn id="25" idx="1"/>
          </p:cNvCxnSpPr>
          <p:nvPr/>
        </p:nvCxnSpPr>
        <p:spPr>
          <a:xfrm flipH="1">
            <a:off x="3593875" y="3689718"/>
            <a:ext cx="1345931" cy="0"/>
          </a:xfrm>
          <a:prstGeom prst="straightConnector1">
            <a:avLst/>
          </a:prstGeom>
          <a:ln w="38100">
            <a:headEnd type="none" w="med" len="med"/>
            <a:tailEnd type="triangle" w="med" len="med"/>
          </a:ln>
        </p:spPr>
        <p:style>
          <a:lnRef idx="2">
            <a:schemeClr val="dk1"/>
          </a:lnRef>
          <a:fillRef idx="0">
            <a:schemeClr val="dk1"/>
          </a:fillRef>
          <a:effectRef idx="1">
            <a:schemeClr val="dk1"/>
          </a:effectRef>
          <a:fontRef idx="minor">
            <a:schemeClr val="tx1"/>
          </a:fontRef>
        </p:style>
      </p:cxnSp>
      <p:pic>
        <p:nvPicPr>
          <p:cNvPr id="307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70799" y="1656995"/>
            <a:ext cx="2232932" cy="40222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a:extLst>
              <a:ext uri="{FF2B5EF4-FFF2-40B4-BE49-F238E27FC236}">
                <a16:creationId xmlns:a16="http://schemas.microsoft.com/office/drawing/2014/main" id="{8E0B5130-4B08-4F7F-8CD0-595E4D7CA60D}"/>
              </a:ext>
            </a:extLst>
          </p:cNvPr>
          <p:cNvPicPr>
            <a:picLocks noChangeAspect="1"/>
          </p:cNvPicPr>
          <p:nvPr/>
        </p:nvPicPr>
        <p:blipFill>
          <a:blip r:embed="rId6"/>
          <a:stretch>
            <a:fillRect/>
          </a:stretch>
        </p:blipFill>
        <p:spPr>
          <a:xfrm>
            <a:off x="1275307" y="1406149"/>
            <a:ext cx="1019175" cy="1057275"/>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trike="sngStrike" dirty="0"/>
              <a:t>C Driver API for AXI4-Lite Interface</a:t>
            </a:r>
          </a:p>
        </p:txBody>
      </p:sp>
      <p:sp>
        <p:nvSpPr>
          <p:cNvPr id="7" name="Slide Number Placeholder 6"/>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55</a:t>
            </a:fld>
            <a:endParaRPr lang="en-US" dirty="0">
              <a:solidFill>
                <a:srgbClr val="0C0C0C">
                  <a:tint val="75000"/>
                </a:srgbClr>
              </a:solidFill>
              <a:latin typeface="Arial"/>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1" y="1486582"/>
            <a:ext cx="5410200" cy="41227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36166" y="1486582"/>
            <a:ext cx="5418138" cy="2811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36164" y="4447496"/>
            <a:ext cx="5418138" cy="1692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1854079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0CA24-AC0A-4529-9B84-A1E5F0CA6891}"/>
              </a:ext>
            </a:extLst>
          </p:cNvPr>
          <p:cNvSpPr>
            <a:spLocks noGrp="1"/>
          </p:cNvSpPr>
          <p:nvPr>
            <p:ph type="title"/>
          </p:nvPr>
        </p:nvSpPr>
        <p:spPr>
          <a:xfrm>
            <a:off x="873932" y="2971081"/>
            <a:ext cx="7476527" cy="761747"/>
          </a:xfrm>
        </p:spPr>
        <p:txBody>
          <a:bodyPr/>
          <a:lstStyle/>
          <a:p>
            <a:r>
              <a:rPr lang="en-US" altLang="zh-CN" dirty="0"/>
              <a:t>Integrating the IP-XACT Hardware Accelerator in AXI System</a:t>
            </a:r>
            <a:endParaRPr lang="zh-CN" altLang="en-US" dirty="0"/>
          </a:p>
        </p:txBody>
      </p:sp>
    </p:spTree>
    <p:extLst>
      <p:ext uri="{BB962C8B-B14F-4D97-AF65-F5344CB8AC3E}">
        <p14:creationId xmlns:p14="http://schemas.microsoft.com/office/powerpoint/2010/main" val="101964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Embedded System Design using </a:t>
            </a:r>
            <a:r>
              <a:rPr lang="en-US" dirty="0" err="1"/>
              <a:t>Vivado</a:t>
            </a:r>
            <a:endParaRPr lang="en-US" dirty="0"/>
          </a:p>
        </p:txBody>
      </p:sp>
      <p:sp>
        <p:nvSpPr>
          <p:cNvPr id="2" name="Content Placeholder 1"/>
          <p:cNvSpPr>
            <a:spLocks noGrp="1"/>
          </p:cNvSpPr>
          <p:nvPr>
            <p:ph idx="1"/>
          </p:nvPr>
        </p:nvSpPr>
        <p:spPr>
          <a:xfrm>
            <a:off x="623218" y="965382"/>
            <a:ext cx="11324942" cy="6094324"/>
          </a:xfrm>
        </p:spPr>
        <p:txBody>
          <a:bodyPr/>
          <a:lstStyle/>
          <a:p>
            <a:r>
              <a:rPr lang="en-US" sz="1800" dirty="0"/>
              <a:t>Create a new </a:t>
            </a:r>
            <a:r>
              <a:rPr lang="en-US" sz="1800" dirty="0" err="1"/>
              <a:t>Vivado</a:t>
            </a:r>
            <a:r>
              <a:rPr lang="en-US" sz="1800" dirty="0"/>
              <a:t> project, or open an existing project</a:t>
            </a:r>
          </a:p>
          <a:p>
            <a:r>
              <a:rPr lang="en-US" sz="1800" dirty="0"/>
              <a:t>Invoke IP Integrator</a:t>
            </a:r>
          </a:p>
          <a:p>
            <a:r>
              <a:rPr lang="en-US" sz="1800" dirty="0"/>
              <a:t>Construct(modify) the hardware portion of the embedded design by adding the IP-XACT hardware accelerator created in </a:t>
            </a:r>
            <a:r>
              <a:rPr lang="en-US" sz="1800" dirty="0" err="1"/>
              <a:t>Vitis</a:t>
            </a:r>
            <a:r>
              <a:rPr lang="en-US" sz="1800" dirty="0"/>
              <a:t> HLS</a:t>
            </a:r>
          </a:p>
          <a:p>
            <a:r>
              <a:rPr lang="en-US" sz="1800" dirty="0"/>
              <a:t>Create (Update) top level HDL wrapper</a:t>
            </a:r>
          </a:p>
          <a:p>
            <a:r>
              <a:rPr lang="en-US" sz="1800" dirty="0"/>
              <a:t>Synthesize any non-embedded components and implement in </a:t>
            </a:r>
            <a:r>
              <a:rPr lang="en-US" sz="1800" dirty="0" err="1"/>
              <a:t>Vivado</a:t>
            </a:r>
            <a:endParaRPr lang="en-US" sz="1800" dirty="0"/>
          </a:p>
          <a:p>
            <a:r>
              <a:rPr lang="en-US" sz="1800" dirty="0"/>
              <a:t>Export the hardware description(XSA File), and launch VITIS</a:t>
            </a:r>
          </a:p>
          <a:p>
            <a:r>
              <a:rPr lang="en-US" sz="1800" dirty="0"/>
              <a:t>Create a new </a:t>
            </a:r>
            <a:r>
              <a:rPr lang="en-US" sz="1800" dirty="0">
                <a:ea typeface="Calibri" pitchFamily="34" charset="0"/>
                <a:cs typeface="Times New Roman" pitchFamily="18" charset="0"/>
              </a:rPr>
              <a:t>platform project from XSA </a:t>
            </a:r>
            <a:r>
              <a:rPr lang="en-US" sz="1800" dirty="0"/>
              <a:t>and application projects in the VITIS</a:t>
            </a:r>
          </a:p>
          <a:p>
            <a:r>
              <a:rPr lang="en-US" sz="1800" dirty="0"/>
              <a:t>Compile the software with the GNU cross-compiler in VITIS</a:t>
            </a:r>
          </a:p>
          <a:p>
            <a:r>
              <a:rPr lang="en-US" sz="1800" dirty="0"/>
              <a:t>Download the programmable logic’s completed bitstream using Xilinx Tools &gt; Program FPGA in VITIS </a:t>
            </a:r>
          </a:p>
          <a:p>
            <a:r>
              <a:rPr lang="en-US" sz="1800" dirty="0"/>
              <a:t>Use VITIS to download and execute the program (the ELF file)</a:t>
            </a:r>
          </a:p>
          <a:p>
            <a:endParaRPr lang="en-US" sz="2000" dirty="0"/>
          </a:p>
        </p:txBody>
      </p:sp>
      <p:sp>
        <p:nvSpPr>
          <p:cNvPr id="5" name="Slide Number Placeholder 4"/>
          <p:cNvSpPr>
            <a:spLocks noGrp="1"/>
          </p:cNvSpPr>
          <p:nvPr>
            <p:ph type="sldNum" sz="quarter" idx="10"/>
          </p:nvPr>
        </p:nvSpPr>
        <p:spPr>
          <a:xfrm>
            <a:off x="579120" y="6325606"/>
            <a:ext cx="4297679" cy="365125"/>
          </a:xfrm>
        </p:spPr>
        <p:txBody>
          <a:bodyPr/>
          <a:lstStyle/>
          <a:p>
            <a:pPr>
              <a:defRPr/>
            </a:pPr>
            <a:r>
              <a:rPr lang="en-US" dirty="0"/>
              <a:t>Creating Processor System 24- </a:t>
            </a:r>
            <a:fld id="{99D29FBF-A473-46DA-BC14-675AC1C8F9A5}" type="slidenum">
              <a:rPr lang="en-US" smtClean="0"/>
              <a:pPr>
                <a:defRPr/>
              </a:pPr>
              <a:t>57</a:t>
            </a:fld>
            <a:endParaRPr lang="en-US" dirty="0"/>
          </a:p>
        </p:txBody>
      </p:sp>
    </p:spTree>
    <p:extLst>
      <p:ext uri="{BB962C8B-B14F-4D97-AF65-F5344CB8AC3E}">
        <p14:creationId xmlns:p14="http://schemas.microsoft.com/office/powerpoint/2010/main" val="10109481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Embedded System Design using </a:t>
            </a:r>
            <a:r>
              <a:rPr lang="en-US" dirty="0" err="1"/>
              <a:t>Vivado</a:t>
            </a:r>
            <a:endParaRPr lang="en-US" dirty="0"/>
          </a:p>
        </p:txBody>
      </p:sp>
      <p:sp>
        <p:nvSpPr>
          <p:cNvPr id="2" name="Content Placeholder 1"/>
          <p:cNvSpPr>
            <a:spLocks noGrp="1"/>
          </p:cNvSpPr>
          <p:nvPr>
            <p:ph idx="1"/>
          </p:nvPr>
        </p:nvSpPr>
        <p:spPr>
          <a:xfrm>
            <a:off x="623218" y="965382"/>
            <a:ext cx="10512862" cy="6094324"/>
          </a:xfrm>
        </p:spPr>
        <p:txBody>
          <a:bodyPr/>
          <a:lstStyle/>
          <a:p>
            <a:r>
              <a:rPr lang="en-US" sz="2000" dirty="0"/>
              <a:t>Create a new </a:t>
            </a:r>
            <a:r>
              <a:rPr lang="en-US" sz="2000" dirty="0" err="1"/>
              <a:t>Vivado</a:t>
            </a:r>
            <a:r>
              <a:rPr lang="en-US" sz="2000" dirty="0"/>
              <a:t> project, or open an existing project</a:t>
            </a:r>
          </a:p>
          <a:p>
            <a:r>
              <a:rPr lang="en-US" sz="2000" dirty="0"/>
              <a:t>Invoke IP Integrator</a:t>
            </a:r>
          </a:p>
          <a:p>
            <a:r>
              <a:rPr lang="en-US" sz="2000" dirty="0"/>
              <a:t>Construct(modify) the hardware portion of the embedded design by adding the IP-XACT hardware accelerator created in </a:t>
            </a:r>
            <a:r>
              <a:rPr lang="en-US" sz="2000" dirty="0" err="1">
                <a:highlight>
                  <a:srgbClr val="FFFF00"/>
                </a:highlight>
              </a:rPr>
              <a:t>Vitis</a:t>
            </a:r>
            <a:r>
              <a:rPr lang="en-US" sz="2000" dirty="0"/>
              <a:t> HLS</a:t>
            </a:r>
          </a:p>
          <a:p>
            <a:r>
              <a:rPr lang="en-US" sz="2000" dirty="0"/>
              <a:t>Create (Update) top level HDL wrapper</a:t>
            </a:r>
          </a:p>
          <a:p>
            <a:r>
              <a:rPr lang="en-US" sz="2000" dirty="0"/>
              <a:t>Synthesize any non-embedded components and implement in </a:t>
            </a:r>
            <a:r>
              <a:rPr lang="en-US" sz="2000" dirty="0" err="1"/>
              <a:t>Vivado</a:t>
            </a:r>
            <a:endParaRPr lang="en-US" sz="2000" dirty="0"/>
          </a:p>
          <a:p>
            <a:r>
              <a:rPr lang="en-US" sz="2000" dirty="0"/>
              <a:t>Export the hardware description</a:t>
            </a:r>
            <a:r>
              <a:rPr lang="en-US" sz="2000" dirty="0">
                <a:highlight>
                  <a:srgbClr val="FFFF00"/>
                </a:highlight>
              </a:rPr>
              <a:t>(XSA File), </a:t>
            </a:r>
            <a:r>
              <a:rPr lang="en-US" sz="2000" dirty="0"/>
              <a:t>and launch </a:t>
            </a:r>
            <a:r>
              <a:rPr lang="en-US" sz="2000" strike="sngStrike" dirty="0">
                <a:highlight>
                  <a:srgbClr val="FFFF00"/>
                </a:highlight>
              </a:rPr>
              <a:t>XSDK</a:t>
            </a:r>
            <a:r>
              <a:rPr lang="en-US" sz="2000" dirty="0">
                <a:highlight>
                  <a:srgbClr val="FFFF00"/>
                </a:highlight>
              </a:rPr>
              <a:t>VITIS</a:t>
            </a:r>
          </a:p>
          <a:p>
            <a:r>
              <a:rPr lang="en-US" sz="2000" dirty="0"/>
              <a:t>Create a new </a:t>
            </a:r>
            <a:r>
              <a:rPr lang="en-US" sz="2000" dirty="0">
                <a:highlight>
                  <a:srgbClr val="FFFF00"/>
                </a:highlight>
                <a:ea typeface="Calibri" pitchFamily="34" charset="0"/>
                <a:cs typeface="Times New Roman" pitchFamily="18" charset="0"/>
              </a:rPr>
              <a:t>platform project from XSA </a:t>
            </a:r>
            <a:r>
              <a:rPr lang="en-US" sz="2000" strike="sngStrike" dirty="0"/>
              <a:t>software board support package </a:t>
            </a:r>
            <a:r>
              <a:rPr lang="en-US" sz="2000" dirty="0"/>
              <a:t>and application projects in the </a:t>
            </a:r>
            <a:r>
              <a:rPr lang="en-US" sz="2000" strike="sngStrike" dirty="0">
                <a:highlight>
                  <a:srgbClr val="FFFF00"/>
                </a:highlight>
              </a:rPr>
              <a:t>XSDK</a:t>
            </a:r>
            <a:r>
              <a:rPr lang="en-US" sz="2000" dirty="0">
                <a:highlight>
                  <a:srgbClr val="FFFF00"/>
                </a:highlight>
              </a:rPr>
              <a:t>VITIS</a:t>
            </a:r>
          </a:p>
          <a:p>
            <a:r>
              <a:rPr lang="en-US" sz="2000" dirty="0"/>
              <a:t>Compile the software with the GNU cross-compiler in </a:t>
            </a:r>
            <a:r>
              <a:rPr lang="en-US" sz="2000" strike="sngStrike" dirty="0">
                <a:highlight>
                  <a:srgbClr val="FFFF00"/>
                </a:highlight>
              </a:rPr>
              <a:t>XSDK</a:t>
            </a:r>
            <a:r>
              <a:rPr lang="en-US" sz="2000" dirty="0">
                <a:highlight>
                  <a:srgbClr val="FFFF00"/>
                </a:highlight>
              </a:rPr>
              <a:t>VITIS</a:t>
            </a:r>
          </a:p>
          <a:p>
            <a:r>
              <a:rPr lang="en-US" sz="2000" dirty="0"/>
              <a:t>Download the programmable logic’s completed bitstream using Xilinx Tools &gt; Program FPGA in </a:t>
            </a:r>
            <a:r>
              <a:rPr lang="en-US" sz="2000" strike="sngStrike" dirty="0">
                <a:highlight>
                  <a:srgbClr val="FFFF00"/>
                </a:highlight>
              </a:rPr>
              <a:t>XSDK</a:t>
            </a:r>
            <a:r>
              <a:rPr lang="en-US" sz="2000" dirty="0">
                <a:highlight>
                  <a:srgbClr val="FFFF00"/>
                </a:highlight>
              </a:rPr>
              <a:t>VITIS </a:t>
            </a:r>
          </a:p>
          <a:p>
            <a:r>
              <a:rPr lang="en-US" sz="2000" dirty="0"/>
              <a:t>Use </a:t>
            </a:r>
            <a:r>
              <a:rPr lang="en-US" sz="2000" strike="sngStrike" dirty="0">
                <a:highlight>
                  <a:srgbClr val="FFFF00"/>
                </a:highlight>
              </a:rPr>
              <a:t>XSDK</a:t>
            </a:r>
            <a:r>
              <a:rPr lang="en-US" sz="2000" dirty="0">
                <a:highlight>
                  <a:srgbClr val="FFFF00"/>
                </a:highlight>
              </a:rPr>
              <a:t>VITIS</a:t>
            </a:r>
            <a:r>
              <a:rPr lang="en-US" sz="2000" dirty="0"/>
              <a:t> to download and execute the program (the ELF file)</a:t>
            </a:r>
          </a:p>
          <a:p>
            <a:endParaRPr lang="en-US" dirty="0"/>
          </a:p>
        </p:txBody>
      </p:sp>
      <p:sp>
        <p:nvSpPr>
          <p:cNvPr id="5" name="Slide Number Placeholder 4"/>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58</a:t>
            </a:fld>
            <a:endParaRPr lang="en-US" dirty="0">
              <a:solidFill>
                <a:srgbClr val="0C0C0C">
                  <a:tint val="75000"/>
                </a:srgbClr>
              </a:solidFill>
              <a:latin typeface="Arial"/>
            </a:endParaRPr>
          </a:p>
        </p:txBody>
      </p:sp>
    </p:spTree>
    <p:extLst>
      <p:ext uri="{BB962C8B-B14F-4D97-AF65-F5344CB8AC3E}">
        <p14:creationId xmlns:p14="http://schemas.microsoft.com/office/powerpoint/2010/main" val="189553798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269E9-B70D-4559-B805-44B10E523837}"/>
              </a:ext>
            </a:extLst>
          </p:cNvPr>
          <p:cNvSpPr>
            <a:spLocks noGrp="1"/>
          </p:cNvSpPr>
          <p:nvPr>
            <p:ph type="title"/>
          </p:nvPr>
        </p:nvSpPr>
        <p:spPr/>
        <p:txBody>
          <a:bodyPr/>
          <a:lstStyle/>
          <a:p>
            <a:r>
              <a:rPr lang="en-US" altLang="zh-CN" dirty="0"/>
              <a:t>Summary</a:t>
            </a:r>
            <a:endParaRPr lang="zh-CN" altLang="en-US" dirty="0"/>
          </a:p>
        </p:txBody>
      </p:sp>
    </p:spTree>
    <p:extLst>
      <p:ext uri="{BB962C8B-B14F-4D97-AF65-F5344CB8AC3E}">
        <p14:creationId xmlns:p14="http://schemas.microsoft.com/office/powerpoint/2010/main" val="2032592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zh-CN" dirty="0" err="1"/>
              <a:t>Vivado</a:t>
            </a:r>
            <a:endParaRPr lang="en-US" dirty="0"/>
          </a:p>
        </p:txBody>
      </p:sp>
      <p:sp>
        <p:nvSpPr>
          <p:cNvPr id="2" name="Content Placeholder 1"/>
          <p:cNvSpPr>
            <a:spLocks noGrp="1"/>
          </p:cNvSpPr>
          <p:nvPr>
            <p:ph idx="1"/>
          </p:nvPr>
        </p:nvSpPr>
        <p:spPr>
          <a:xfrm>
            <a:off x="640080" y="1388129"/>
            <a:ext cx="10515600" cy="4759404"/>
          </a:xfrm>
        </p:spPr>
        <p:txBody>
          <a:bodyPr/>
          <a:lstStyle/>
          <a:p>
            <a:r>
              <a:rPr lang="en-US" altLang="zh-CN" dirty="0">
                <a:solidFill>
                  <a:schemeClr val="tx1"/>
                </a:solidFill>
                <a:cs typeface="Times New Roman" pitchFamily="18" charset="0"/>
              </a:rPr>
              <a:t>What are </a:t>
            </a:r>
            <a:r>
              <a:rPr lang="en-US" altLang="zh-CN" dirty="0" err="1">
                <a:solidFill>
                  <a:schemeClr val="tx1"/>
                </a:solidFill>
                <a:cs typeface="Times New Roman" pitchFamily="18" charset="0"/>
              </a:rPr>
              <a:t>Vivado</a:t>
            </a:r>
            <a:r>
              <a:rPr lang="en-US" altLang="zh-CN" dirty="0">
                <a:solidFill>
                  <a:schemeClr val="tx1"/>
                </a:solidFill>
                <a:cs typeface="Times New Roman" pitchFamily="18" charset="0"/>
              </a:rPr>
              <a:t>, IP Integrator and </a:t>
            </a:r>
            <a:r>
              <a:rPr lang="en-US" altLang="zh-CN" dirty="0" err="1">
                <a:cs typeface="Times New Roman" pitchFamily="18" charset="0"/>
              </a:rPr>
              <a:t>Vitis</a:t>
            </a:r>
            <a:r>
              <a:rPr lang="en-US" altLang="zh-CN" dirty="0">
                <a:solidFill>
                  <a:schemeClr val="tx1"/>
                </a:solidFill>
                <a:cs typeface="Times New Roman" pitchFamily="18" charset="0"/>
              </a:rPr>
              <a:t>?</a:t>
            </a:r>
          </a:p>
          <a:p>
            <a:pPr lvl="1">
              <a:lnSpc>
                <a:spcPct val="100000"/>
              </a:lnSpc>
              <a:tabLst>
                <a:tab pos="88900" algn="l"/>
                <a:tab pos="317500" algn="l"/>
              </a:tabLst>
            </a:pPr>
            <a:r>
              <a:rPr lang="en-US" altLang="zh-CN" dirty="0" err="1">
                <a:cs typeface="Times New Roman" pitchFamily="18" charset="0"/>
              </a:rPr>
              <a:t>Vivado</a:t>
            </a:r>
            <a:r>
              <a:rPr lang="en-US" altLang="zh-CN" dirty="0">
                <a:cs typeface="Times New Roman" pitchFamily="18" charset="0"/>
              </a:rPr>
              <a:t> is the tool suite for Xilinx FPGA design and includes capability for embedded system design</a:t>
            </a:r>
          </a:p>
          <a:p>
            <a:pPr lvl="2">
              <a:lnSpc>
                <a:spcPct val="100000"/>
              </a:lnSpc>
              <a:tabLst>
                <a:tab pos="88900" algn="l"/>
                <a:tab pos="317500" algn="l"/>
              </a:tabLst>
            </a:pPr>
            <a:r>
              <a:rPr lang="en-US" altLang="zh-CN" dirty="0">
                <a:cs typeface="Times New Roman" pitchFamily="18" charset="0"/>
              </a:rPr>
              <a:t>IP Integrator, is part of Vivado and allows block level design of the hardware part of an Embedded system</a:t>
            </a:r>
          </a:p>
          <a:p>
            <a:pPr lvl="2">
              <a:lnSpc>
                <a:spcPct val="100000"/>
              </a:lnSpc>
              <a:tabLst>
                <a:tab pos="88900" algn="l"/>
                <a:tab pos="317500" algn="l"/>
              </a:tabLst>
            </a:pPr>
            <a:r>
              <a:rPr lang="en-US" altLang="zh-CN" dirty="0" err="1">
                <a:cs typeface="Times New Roman" pitchFamily="18" charset="0"/>
              </a:rPr>
              <a:t>Vivado</a:t>
            </a:r>
            <a:r>
              <a:rPr lang="en-US" altLang="zh-CN" dirty="0">
                <a:cs typeface="Times New Roman" pitchFamily="18" charset="0"/>
              </a:rPr>
              <a:t> includes all the tools, IP, and documentation that are required for designing systems with the Zynq-7000 SoC hard core and/or Xilinx </a:t>
            </a:r>
            <a:r>
              <a:rPr lang="en-US" altLang="zh-CN" dirty="0" err="1">
                <a:cs typeface="Times New Roman" pitchFamily="18" charset="0"/>
              </a:rPr>
              <a:t>MicroBlaze</a:t>
            </a:r>
            <a:r>
              <a:rPr lang="en-US" altLang="zh-CN" dirty="0">
                <a:cs typeface="Times New Roman" pitchFamily="18" charset="0"/>
              </a:rPr>
              <a:t> soft core processor</a:t>
            </a:r>
          </a:p>
          <a:p>
            <a:pPr lvl="2">
              <a:lnSpc>
                <a:spcPct val="100000"/>
              </a:lnSpc>
              <a:tabLst>
                <a:tab pos="88900" algn="l"/>
                <a:tab pos="317500" algn="l"/>
              </a:tabLst>
            </a:pPr>
            <a:r>
              <a:rPr lang="en-IE" altLang="zh-CN" dirty="0">
                <a:cs typeface="Times New Roman" pitchFamily="18" charset="0"/>
              </a:rPr>
              <a:t>Vivado + IPI replaces ISE/EDK</a:t>
            </a:r>
            <a:endParaRPr lang="en-US" altLang="zh-CN" dirty="0">
              <a:cs typeface="Times New Roman" pitchFamily="18" charset="0"/>
            </a:endParaRPr>
          </a:p>
          <a:p>
            <a:pPr lvl="1">
              <a:lnSpc>
                <a:spcPct val="100000"/>
              </a:lnSpc>
              <a:tabLst>
                <a:tab pos="88900" algn="l"/>
                <a:tab pos="317500" algn="l"/>
              </a:tabLst>
            </a:pPr>
            <a:r>
              <a:rPr lang="en-US" altLang="zh-CN" dirty="0" err="1">
                <a:cs typeface="Times New Roman" pitchFamily="18" charset="0"/>
              </a:rPr>
              <a:t>Vitis</a:t>
            </a:r>
            <a:r>
              <a:rPr lang="en-US" altLang="zh-CN" dirty="0">
                <a:cs typeface="Times New Roman" pitchFamily="18" charset="0"/>
              </a:rPr>
              <a:t> core development kit includes comprehensive developer tools to design, debug, and deploy software applications targeted towards embedded processors</a:t>
            </a:r>
          </a:p>
          <a:p>
            <a:pPr lvl="2">
              <a:lnSpc>
                <a:spcPct val="100000"/>
              </a:lnSpc>
              <a:tabLst>
                <a:tab pos="88900" algn="l"/>
                <a:tab pos="317500" algn="l"/>
              </a:tabLst>
            </a:pPr>
            <a:r>
              <a:rPr lang="en-US" altLang="zh-CN" dirty="0">
                <a:cs typeface="Times New Roman" pitchFamily="18" charset="0"/>
              </a:rPr>
              <a:t>Xilinx Zynq, </a:t>
            </a:r>
            <a:r>
              <a:rPr lang="en-US" altLang="zh-CN" dirty="0" err="1">
                <a:cs typeface="Times New Roman" pitchFamily="18" charset="0"/>
              </a:rPr>
              <a:t>MPSoC</a:t>
            </a:r>
            <a:r>
              <a:rPr lang="en-US" altLang="zh-CN" dirty="0">
                <a:cs typeface="Times New Roman" pitchFamily="18" charset="0"/>
              </a:rPr>
              <a:t>, </a:t>
            </a:r>
            <a:r>
              <a:rPr lang="en-US" altLang="zh-CN" dirty="0" err="1">
                <a:cs typeface="Times New Roman" pitchFamily="18" charset="0"/>
              </a:rPr>
              <a:t>RFSoC</a:t>
            </a:r>
            <a:r>
              <a:rPr lang="en-US" altLang="zh-CN" dirty="0">
                <a:cs typeface="Times New Roman" pitchFamily="18" charset="0"/>
              </a:rPr>
              <a:t>, and ACAP devices.</a:t>
            </a:r>
          </a:p>
          <a:p>
            <a:pPr>
              <a:tabLst>
                <a:tab pos="88900" algn="l"/>
                <a:tab pos="317500" algn="l"/>
              </a:tabLst>
            </a:pPr>
            <a:r>
              <a:rPr lang="en-US" altLang="zh-CN" dirty="0" err="1">
                <a:solidFill>
                  <a:schemeClr val="tx1"/>
                </a:solidFill>
                <a:cs typeface="Times New Roman" pitchFamily="18" charset="0"/>
              </a:rPr>
              <a:t>Vivado</a:t>
            </a:r>
            <a:r>
              <a:rPr lang="en-US" altLang="zh-CN" dirty="0">
                <a:solidFill>
                  <a:schemeClr val="tx1"/>
                </a:solidFill>
                <a:cs typeface="Times New Roman" pitchFamily="18" charset="0"/>
              </a:rPr>
              <a:t> is the overall project manager and is used for developing non-embedded hardware and instantiating embedded systems</a:t>
            </a:r>
          </a:p>
          <a:p>
            <a:pPr lvl="1">
              <a:lnSpc>
                <a:spcPct val="100000"/>
              </a:lnSpc>
              <a:tabLst>
                <a:tab pos="88900" algn="l"/>
                <a:tab pos="317500" algn="l"/>
              </a:tabLst>
            </a:pPr>
            <a:r>
              <a:rPr lang="en-US" altLang="zh-CN" dirty="0">
                <a:cs typeface="Times New Roman" pitchFamily="18" charset="0"/>
              </a:rPr>
              <a:t>Vivado/IP Integrator flow is recommended for developing Zynq embedded systems</a:t>
            </a:r>
            <a:endParaRPr lang="en-US" altLang="zh-CN" sz="1800" dirty="0">
              <a:cs typeface="Times New Roman" pitchFamily="18" charset="0"/>
            </a:endParaRPr>
          </a:p>
          <a:p>
            <a:endParaRPr lang="en-US" dirty="0"/>
          </a:p>
        </p:txBody>
      </p:sp>
      <p:sp>
        <p:nvSpPr>
          <p:cNvPr id="5" name="Slide Number Placeholder 4"/>
          <p:cNvSpPr>
            <a:spLocks noGrp="1"/>
          </p:cNvSpPr>
          <p:nvPr>
            <p:ph type="sldNum" sz="quarter" idx="10"/>
          </p:nvPr>
        </p:nvSpPr>
        <p:spPr>
          <a:xfrm>
            <a:off x="579120" y="6325606"/>
            <a:ext cx="3421379" cy="365125"/>
          </a:xfrm>
        </p:spPr>
        <p:txBody>
          <a:bodyPr/>
          <a:lstStyle/>
          <a:p>
            <a:pPr>
              <a:defRPr/>
            </a:pPr>
            <a:r>
              <a:rPr lang="en-US" dirty="0"/>
              <a:t>Creating Processor System 24- </a:t>
            </a:r>
            <a:fld id="{99D29FBF-A473-46DA-BC14-675AC1C8F9A5}" type="slidenum">
              <a:rPr lang="en-US" smtClean="0"/>
              <a:pPr>
                <a:defRPr/>
              </a:pPr>
              <a:t>6</a:t>
            </a:fld>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lnSpcReduction="10000"/>
          </a:bodyPr>
          <a:lstStyle/>
          <a:p>
            <a:r>
              <a:rPr lang="en-US" dirty="0"/>
              <a:t>Embedded system development flow in FPGA involves</a:t>
            </a:r>
          </a:p>
          <a:p>
            <a:pPr lvl="1"/>
            <a:r>
              <a:rPr lang="en-US" dirty="0"/>
              <a:t>Developing hardware using IP Integrator and </a:t>
            </a:r>
            <a:r>
              <a:rPr lang="en-US" dirty="0" err="1"/>
              <a:t>Vivado</a:t>
            </a:r>
            <a:endParaRPr lang="en-US" dirty="0"/>
          </a:p>
          <a:p>
            <a:pPr lvl="1"/>
            <a:r>
              <a:rPr lang="en-US" dirty="0"/>
              <a:t>Developing software using VITIS</a:t>
            </a:r>
          </a:p>
          <a:p>
            <a:r>
              <a:rPr lang="en-US" dirty="0"/>
              <a:t>hardware accelerator provides wide support of AXI interfaces, System Generator design, and design check point(</a:t>
            </a:r>
            <a:r>
              <a:rPr lang="en-US" dirty="0" err="1"/>
              <a:t>dcp</a:t>
            </a:r>
            <a:r>
              <a:rPr lang="en-US" dirty="0"/>
              <a:t>)</a:t>
            </a:r>
          </a:p>
          <a:p>
            <a:pPr lvl="1"/>
            <a:r>
              <a:rPr lang="en-US" dirty="0"/>
              <a:t>Use the INTERFACE directive</a:t>
            </a:r>
          </a:p>
          <a:p>
            <a:pPr lvl="1"/>
            <a:r>
              <a:rPr lang="en-US" dirty="0"/>
              <a:t>The choice of hardware accelerator is a function of the C variable type (pointer, etc.)</a:t>
            </a:r>
          </a:p>
          <a:p>
            <a:pPr lvl="0"/>
            <a:r>
              <a:rPr lang="en-US" dirty="0"/>
              <a:t>Start with the correct C argument type</a:t>
            </a:r>
          </a:p>
          <a:p>
            <a:pPr lvl="1"/>
            <a:r>
              <a:rPr lang="en-US" dirty="0"/>
              <a:t>Verify the design at the C level</a:t>
            </a:r>
          </a:p>
          <a:p>
            <a:pPr lvl="1"/>
            <a:r>
              <a:rPr lang="en-US" dirty="0"/>
              <a:t>Accept the default block-level I/O protocol</a:t>
            </a:r>
          </a:p>
          <a:p>
            <a:pPr lvl="1"/>
            <a:r>
              <a:rPr lang="en-US" dirty="0"/>
              <a:t>Select the port-level I/O protocol that gives the required hardware accelerator interface</a:t>
            </a:r>
          </a:p>
          <a:p>
            <a:pPr lvl="1"/>
            <a:r>
              <a:rPr lang="en-US" dirty="0"/>
              <a:t>Optionally group ports</a:t>
            </a:r>
          </a:p>
        </p:txBody>
      </p:sp>
      <p:sp>
        <p:nvSpPr>
          <p:cNvPr id="8" name="Slide Number Placeholder 7"/>
          <p:cNvSpPr>
            <a:spLocks noGrp="1"/>
          </p:cNvSpPr>
          <p:nvPr>
            <p:ph type="sldNum" sz="quarter" idx="10"/>
          </p:nvPr>
        </p:nvSpPr>
        <p:spPr>
          <a:xfrm>
            <a:off x="579120" y="6325606"/>
            <a:ext cx="4023359" cy="365125"/>
          </a:xfrm>
        </p:spPr>
        <p:txBody>
          <a:bodyPr/>
          <a:lstStyle/>
          <a:p>
            <a:pPr>
              <a:defRPr/>
            </a:pPr>
            <a:r>
              <a:rPr lang="en-US" dirty="0"/>
              <a:t>Creating Processor System 24- </a:t>
            </a:r>
            <a:fld id="{99D29FBF-A473-46DA-BC14-675AC1C8F9A5}" type="slidenum">
              <a:rPr lang="en-US" smtClean="0"/>
              <a:pPr>
                <a:defRPr/>
              </a:pPr>
              <a:t>60</a:t>
            </a:fld>
            <a:endParaRPr 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a:t>Embedded system development flow in FPGA involves</a:t>
            </a:r>
          </a:p>
          <a:p>
            <a:pPr lvl="1"/>
            <a:r>
              <a:rPr lang="en-US" dirty="0"/>
              <a:t>Developing hardware using IP Integrator and </a:t>
            </a:r>
            <a:r>
              <a:rPr lang="en-US" dirty="0" err="1"/>
              <a:t>Vivado</a:t>
            </a:r>
            <a:endParaRPr lang="en-US" dirty="0"/>
          </a:p>
          <a:p>
            <a:pPr lvl="1"/>
            <a:r>
              <a:rPr lang="en-US" dirty="0"/>
              <a:t>Developing software using </a:t>
            </a:r>
            <a:r>
              <a:rPr lang="en-US" strike="sngStrike" dirty="0">
                <a:highlight>
                  <a:srgbClr val="FFFF00"/>
                </a:highlight>
              </a:rPr>
              <a:t>XSDK</a:t>
            </a:r>
            <a:r>
              <a:rPr lang="en-US" dirty="0">
                <a:highlight>
                  <a:srgbClr val="FFFF00"/>
                </a:highlight>
              </a:rPr>
              <a:t>VITIS</a:t>
            </a:r>
          </a:p>
          <a:p>
            <a:r>
              <a:rPr lang="en-US" dirty="0"/>
              <a:t>hardware accelerator provides wide support of AXI interfaces, System Generator design, and design check point(</a:t>
            </a:r>
            <a:r>
              <a:rPr lang="en-US" dirty="0" err="1"/>
              <a:t>dcp</a:t>
            </a:r>
            <a:r>
              <a:rPr lang="en-US" dirty="0"/>
              <a:t>)</a:t>
            </a:r>
          </a:p>
          <a:p>
            <a:pPr lvl="1"/>
            <a:r>
              <a:rPr lang="en-US" dirty="0"/>
              <a:t>Use the INTERFACE directive</a:t>
            </a:r>
          </a:p>
          <a:p>
            <a:pPr lvl="1"/>
            <a:r>
              <a:rPr lang="en-US" dirty="0"/>
              <a:t>The choice of hardware accelerator is a function of the C variable type (pointer, etc.)</a:t>
            </a:r>
          </a:p>
          <a:p>
            <a:pPr lvl="0"/>
            <a:r>
              <a:rPr lang="en-US" dirty="0"/>
              <a:t>Start with the correct C argument type</a:t>
            </a:r>
          </a:p>
          <a:p>
            <a:pPr lvl="1"/>
            <a:r>
              <a:rPr lang="en-US" dirty="0"/>
              <a:t>Verify the design at the C level</a:t>
            </a:r>
          </a:p>
          <a:p>
            <a:pPr lvl="1"/>
            <a:r>
              <a:rPr lang="en-US" dirty="0"/>
              <a:t>Accept the default block-level I/O protocol</a:t>
            </a:r>
          </a:p>
          <a:p>
            <a:pPr lvl="1"/>
            <a:r>
              <a:rPr lang="en-US" dirty="0"/>
              <a:t>Select the port-level I/O protocol that gives the required hardware accelerator interface</a:t>
            </a:r>
          </a:p>
          <a:p>
            <a:pPr lvl="1"/>
            <a:r>
              <a:rPr lang="en-US" dirty="0"/>
              <a:t>Optionally group ports</a:t>
            </a:r>
          </a:p>
        </p:txBody>
      </p:sp>
      <p:sp>
        <p:nvSpPr>
          <p:cNvPr id="8" name="Slide Number Placeholder 7"/>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61</a:t>
            </a:fld>
            <a:endParaRPr lang="en-US" dirty="0">
              <a:solidFill>
                <a:srgbClr val="0C0C0C">
                  <a:tint val="75000"/>
                </a:srgbClr>
              </a:solidFill>
              <a:latin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8152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zh-CN" dirty="0" err="1">
                <a:solidFill>
                  <a:srgbClr val="EE3424"/>
                </a:solidFill>
                <a:cs typeface="Times New Roman" pitchFamily="18" charset="0"/>
              </a:rPr>
              <a:t>Vivado</a:t>
            </a:r>
            <a:endParaRPr lang="en-US" dirty="0"/>
          </a:p>
        </p:txBody>
      </p:sp>
      <p:sp>
        <p:nvSpPr>
          <p:cNvPr id="2" name="Content Placeholder 1"/>
          <p:cNvSpPr>
            <a:spLocks noGrp="1"/>
          </p:cNvSpPr>
          <p:nvPr>
            <p:ph idx="1"/>
          </p:nvPr>
        </p:nvSpPr>
        <p:spPr/>
        <p:txBody>
          <a:bodyPr/>
          <a:lstStyle/>
          <a:p>
            <a:r>
              <a:rPr lang="en-US" altLang="zh-CN" dirty="0">
                <a:solidFill>
                  <a:schemeClr val="tx1"/>
                </a:solidFill>
                <a:cs typeface="Times New Roman" pitchFamily="18" charset="0"/>
              </a:rPr>
              <a:t>What are </a:t>
            </a:r>
            <a:r>
              <a:rPr lang="en-US" altLang="zh-CN" dirty="0" err="1">
                <a:solidFill>
                  <a:schemeClr val="tx1"/>
                </a:solidFill>
                <a:cs typeface="Times New Roman" pitchFamily="18" charset="0"/>
              </a:rPr>
              <a:t>Vivado</a:t>
            </a:r>
            <a:r>
              <a:rPr lang="en-US" altLang="zh-CN" dirty="0">
                <a:solidFill>
                  <a:schemeClr val="tx1"/>
                </a:solidFill>
                <a:cs typeface="Times New Roman" pitchFamily="18" charset="0"/>
              </a:rPr>
              <a:t>, IP Integrator and </a:t>
            </a:r>
            <a:r>
              <a:rPr lang="en-US" altLang="zh-CN" strike="sngStrike" dirty="0" err="1">
                <a:solidFill>
                  <a:schemeClr val="tx1"/>
                </a:solidFill>
                <a:highlight>
                  <a:srgbClr val="FFFF00"/>
                </a:highlight>
                <a:cs typeface="Times New Roman" pitchFamily="18" charset="0"/>
              </a:rPr>
              <a:t>SDK</a:t>
            </a:r>
            <a:r>
              <a:rPr lang="en-US" altLang="zh-CN" dirty="0" err="1">
                <a:solidFill>
                  <a:schemeClr val="tx1"/>
                </a:solidFill>
                <a:highlight>
                  <a:srgbClr val="FFFF00"/>
                </a:highlight>
                <a:cs typeface="Times New Roman" pitchFamily="18" charset="0"/>
              </a:rPr>
              <a:t>Vitis</a:t>
            </a:r>
            <a:r>
              <a:rPr lang="en-US" altLang="zh-CN" dirty="0">
                <a:solidFill>
                  <a:schemeClr val="tx1"/>
                </a:solidFill>
                <a:cs typeface="Times New Roman" pitchFamily="18" charset="0"/>
              </a:rPr>
              <a:t>?</a:t>
            </a:r>
          </a:p>
          <a:p>
            <a:pPr lvl="1">
              <a:lnSpc>
                <a:spcPct val="100000"/>
              </a:lnSpc>
              <a:tabLst>
                <a:tab pos="88900" algn="l"/>
                <a:tab pos="317500" algn="l"/>
              </a:tabLst>
            </a:pPr>
            <a:r>
              <a:rPr lang="en-US" altLang="zh-CN" dirty="0" err="1">
                <a:cs typeface="Times New Roman" pitchFamily="18" charset="0"/>
              </a:rPr>
              <a:t>Vivado</a:t>
            </a:r>
            <a:r>
              <a:rPr lang="en-US" altLang="zh-CN" dirty="0">
                <a:cs typeface="Times New Roman" pitchFamily="18" charset="0"/>
              </a:rPr>
              <a:t> is the tool suite for Xilinx FPGA design and includes capability for embedded system design</a:t>
            </a:r>
          </a:p>
          <a:p>
            <a:pPr lvl="2">
              <a:lnSpc>
                <a:spcPct val="100000"/>
              </a:lnSpc>
              <a:tabLst>
                <a:tab pos="88900" algn="l"/>
                <a:tab pos="317500" algn="l"/>
              </a:tabLst>
            </a:pPr>
            <a:r>
              <a:rPr lang="en-US" altLang="zh-CN" dirty="0">
                <a:cs typeface="Times New Roman" pitchFamily="18" charset="0"/>
              </a:rPr>
              <a:t>IP Integrator, is part of Vivado and allows block level design of the hardware part of an Embedded system</a:t>
            </a:r>
          </a:p>
          <a:p>
            <a:pPr lvl="2">
              <a:lnSpc>
                <a:spcPct val="100000"/>
              </a:lnSpc>
              <a:tabLst>
                <a:tab pos="88900" algn="l"/>
                <a:tab pos="317500" algn="l"/>
              </a:tabLst>
            </a:pPr>
            <a:r>
              <a:rPr lang="en-US" altLang="zh-CN" strike="sngStrike" dirty="0">
                <a:cs typeface="Times New Roman" pitchFamily="18" charset="0"/>
              </a:rPr>
              <a:t>Integrated into Vivado</a:t>
            </a:r>
          </a:p>
          <a:p>
            <a:pPr lvl="2">
              <a:lnSpc>
                <a:spcPct val="100000"/>
              </a:lnSpc>
              <a:tabLst>
                <a:tab pos="88900" algn="l"/>
                <a:tab pos="317500" algn="l"/>
              </a:tabLst>
            </a:pPr>
            <a:r>
              <a:rPr lang="en-US" altLang="zh-CN" dirty="0">
                <a:cs typeface="Times New Roman" pitchFamily="18" charset="0"/>
              </a:rPr>
              <a:t>Vivado includes all the tools, IP, and documentation that are required for designing systems with the Zynq-7000 SoC hard core and/or Xilinx </a:t>
            </a:r>
            <a:r>
              <a:rPr lang="en-US" altLang="zh-CN" dirty="0" err="1">
                <a:cs typeface="Times New Roman" pitchFamily="18" charset="0"/>
              </a:rPr>
              <a:t>MicroBlaze</a:t>
            </a:r>
            <a:r>
              <a:rPr lang="en-US" altLang="zh-CN" dirty="0">
                <a:cs typeface="Times New Roman" pitchFamily="18" charset="0"/>
              </a:rPr>
              <a:t> soft core processor</a:t>
            </a:r>
          </a:p>
          <a:p>
            <a:pPr lvl="2">
              <a:lnSpc>
                <a:spcPct val="100000"/>
              </a:lnSpc>
              <a:tabLst>
                <a:tab pos="88900" algn="l"/>
                <a:tab pos="317500" algn="l"/>
              </a:tabLst>
            </a:pPr>
            <a:r>
              <a:rPr lang="en-IE" altLang="zh-CN" dirty="0">
                <a:cs typeface="Times New Roman" pitchFamily="18" charset="0"/>
              </a:rPr>
              <a:t>Vivado + IPI replaces ISE/EDK</a:t>
            </a:r>
            <a:endParaRPr lang="en-US" altLang="zh-CN" dirty="0">
              <a:cs typeface="Times New Roman" pitchFamily="18" charset="0"/>
            </a:endParaRPr>
          </a:p>
          <a:p>
            <a:pPr lvl="1">
              <a:lnSpc>
                <a:spcPct val="100000"/>
              </a:lnSpc>
              <a:tabLst>
                <a:tab pos="88900" algn="l"/>
                <a:tab pos="317500" algn="l"/>
              </a:tabLst>
            </a:pPr>
            <a:r>
              <a:rPr lang="en-US" altLang="zh-CN" dirty="0" err="1">
                <a:highlight>
                  <a:srgbClr val="FFFF00"/>
                </a:highlight>
                <a:cs typeface="Times New Roman" pitchFamily="18" charset="0"/>
              </a:rPr>
              <a:t>Vitis</a:t>
            </a:r>
            <a:r>
              <a:rPr lang="en-US" altLang="zh-CN" dirty="0">
                <a:highlight>
                  <a:srgbClr val="FFFF00"/>
                </a:highlight>
                <a:cs typeface="Times New Roman" pitchFamily="18" charset="0"/>
              </a:rPr>
              <a:t> core development kit includes comprehensive developer tools to design, debug, and deploy software applications targeted towards embedded processors</a:t>
            </a:r>
          </a:p>
          <a:p>
            <a:pPr lvl="2">
              <a:lnSpc>
                <a:spcPct val="100000"/>
              </a:lnSpc>
              <a:tabLst>
                <a:tab pos="88900" algn="l"/>
                <a:tab pos="317500" algn="l"/>
              </a:tabLst>
            </a:pPr>
            <a:r>
              <a:rPr lang="en-US" altLang="zh-CN" dirty="0">
                <a:highlight>
                  <a:srgbClr val="FFFF00"/>
                </a:highlight>
                <a:cs typeface="Times New Roman" pitchFamily="18" charset="0"/>
              </a:rPr>
              <a:t>Xilinx Zynq, </a:t>
            </a:r>
            <a:r>
              <a:rPr lang="en-US" altLang="zh-CN" dirty="0" err="1">
                <a:highlight>
                  <a:srgbClr val="FFFF00"/>
                </a:highlight>
                <a:cs typeface="Times New Roman" pitchFamily="18" charset="0"/>
              </a:rPr>
              <a:t>MPSoC</a:t>
            </a:r>
            <a:r>
              <a:rPr lang="en-US" altLang="zh-CN" dirty="0">
                <a:highlight>
                  <a:srgbClr val="FFFF00"/>
                </a:highlight>
                <a:cs typeface="Times New Roman" pitchFamily="18" charset="0"/>
              </a:rPr>
              <a:t>, </a:t>
            </a:r>
            <a:r>
              <a:rPr lang="en-US" altLang="zh-CN" dirty="0" err="1">
                <a:highlight>
                  <a:srgbClr val="FFFF00"/>
                </a:highlight>
                <a:cs typeface="Times New Roman" pitchFamily="18" charset="0"/>
              </a:rPr>
              <a:t>RFSoC</a:t>
            </a:r>
            <a:r>
              <a:rPr lang="en-US" altLang="zh-CN" dirty="0">
                <a:highlight>
                  <a:srgbClr val="FFFF00"/>
                </a:highlight>
                <a:cs typeface="Times New Roman" pitchFamily="18" charset="0"/>
              </a:rPr>
              <a:t>, and ACAP devices.</a:t>
            </a:r>
          </a:p>
          <a:p>
            <a:pPr lvl="1">
              <a:lnSpc>
                <a:spcPct val="100000"/>
              </a:lnSpc>
              <a:tabLst>
                <a:tab pos="88900" algn="l"/>
                <a:tab pos="317500" algn="l"/>
              </a:tabLst>
            </a:pPr>
            <a:r>
              <a:rPr lang="en-US" altLang="zh-CN" strike="sngStrike" dirty="0">
                <a:cs typeface="Times New Roman" pitchFamily="18" charset="0"/>
              </a:rPr>
              <a:t>SDK is an Eclipse-based software design environment</a:t>
            </a:r>
          </a:p>
          <a:p>
            <a:pPr lvl="2">
              <a:lnSpc>
                <a:spcPct val="100000"/>
              </a:lnSpc>
              <a:tabLst>
                <a:tab pos="88900" algn="l"/>
                <a:tab pos="317500" algn="l"/>
              </a:tabLst>
            </a:pPr>
            <a:r>
              <a:rPr lang="en-US" altLang="zh-CN" strike="sngStrike" dirty="0">
                <a:cs typeface="Times New Roman" pitchFamily="18" charset="0"/>
              </a:rPr>
              <a:t>Enables the integration of hardware and software components</a:t>
            </a:r>
          </a:p>
          <a:p>
            <a:pPr lvl="2">
              <a:lnSpc>
                <a:spcPct val="100000"/>
              </a:lnSpc>
              <a:tabLst>
                <a:tab pos="88900" algn="l"/>
                <a:tab pos="317500" algn="l"/>
              </a:tabLst>
            </a:pPr>
            <a:r>
              <a:rPr lang="en-IE" altLang="zh-CN" strike="sngStrike" dirty="0">
                <a:cs typeface="Times New Roman" pitchFamily="18" charset="0"/>
              </a:rPr>
              <a:t>Links from </a:t>
            </a:r>
            <a:r>
              <a:rPr lang="en-IE" altLang="zh-CN" strike="sngStrike" dirty="0" err="1">
                <a:cs typeface="Times New Roman" pitchFamily="18" charset="0"/>
              </a:rPr>
              <a:t>Vivado</a:t>
            </a:r>
            <a:endParaRPr lang="en-US" altLang="zh-CN" strike="sngStrike" dirty="0">
              <a:cs typeface="Times New Roman" pitchFamily="18" charset="0"/>
            </a:endParaRPr>
          </a:p>
          <a:p>
            <a:pPr>
              <a:tabLst>
                <a:tab pos="88900" algn="l"/>
                <a:tab pos="317500" algn="l"/>
              </a:tabLst>
            </a:pPr>
            <a:r>
              <a:rPr lang="en-US" altLang="zh-CN" dirty="0">
                <a:solidFill>
                  <a:schemeClr val="tx1"/>
                </a:solidFill>
                <a:cs typeface="Times New Roman" pitchFamily="18" charset="0"/>
              </a:rPr>
              <a:t>Vivado is the overall project manager and is used for developing non-embedded hardware and instantiating embedded systems</a:t>
            </a:r>
          </a:p>
          <a:p>
            <a:pPr lvl="1">
              <a:lnSpc>
                <a:spcPct val="100000"/>
              </a:lnSpc>
              <a:tabLst>
                <a:tab pos="88900" algn="l"/>
                <a:tab pos="317500" algn="l"/>
              </a:tabLst>
            </a:pPr>
            <a:r>
              <a:rPr lang="en-US" altLang="zh-CN" dirty="0">
                <a:cs typeface="Times New Roman" pitchFamily="18" charset="0"/>
              </a:rPr>
              <a:t>Vivado/IP Integrator flow is recommended for developing Zynq embedded systems</a:t>
            </a:r>
            <a:endParaRPr lang="en-US" altLang="zh-CN" sz="1800" dirty="0">
              <a:cs typeface="Times New Roman" pitchFamily="18" charset="0"/>
            </a:endParaRPr>
          </a:p>
          <a:p>
            <a:endParaRPr lang="en-US" dirty="0"/>
          </a:p>
        </p:txBody>
      </p:sp>
      <p:sp>
        <p:nvSpPr>
          <p:cNvPr id="5" name="Slide Number Placeholder 4"/>
          <p:cNvSpPr>
            <a:spLocks noGrp="1"/>
          </p:cNvSpPr>
          <p:nvPr>
            <p:ph type="sldNum" sz="quarter" idx="10"/>
          </p:nvPr>
        </p:nvSpPr>
        <p:spPr/>
        <p:txBody>
          <a:bodyPr/>
          <a:lstStyle/>
          <a:p>
            <a:pPr defTabSz="914400">
              <a:defRPr/>
            </a:pPr>
            <a:r>
              <a:rPr lang="en-US" dirty="0">
                <a:solidFill>
                  <a:srgbClr val="0C0C0C">
                    <a:tint val="75000"/>
                  </a:srgbClr>
                </a:solidFill>
                <a:latin typeface="Arial"/>
              </a:rPr>
              <a:t>Creating Processor System 24- </a:t>
            </a:r>
            <a:fld id="{99D29FBF-A473-46DA-BC14-675AC1C8F9A5}" type="slidenum">
              <a:rPr lang="en-US">
                <a:solidFill>
                  <a:srgbClr val="0C0C0C">
                    <a:tint val="75000"/>
                  </a:srgbClr>
                </a:solidFill>
                <a:latin typeface="Arial"/>
              </a:rPr>
              <a:pPr defTabSz="914400">
                <a:defRPr/>
              </a:pPr>
              <a:t>7</a:t>
            </a:fld>
            <a:endParaRPr lang="en-US" dirty="0">
              <a:solidFill>
                <a:srgbClr val="0C0C0C">
                  <a:tint val="75000"/>
                </a:srgbClr>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Embedded System Tools: Hardware</a:t>
            </a:r>
            <a:endParaRPr lang="en-US" dirty="0"/>
          </a:p>
        </p:txBody>
      </p:sp>
      <p:sp>
        <p:nvSpPr>
          <p:cNvPr id="2" name="Content Placeholder 1"/>
          <p:cNvSpPr>
            <a:spLocks noGrp="1"/>
          </p:cNvSpPr>
          <p:nvPr>
            <p:ph idx="1"/>
          </p:nvPr>
        </p:nvSpPr>
        <p:spPr/>
        <p:txBody>
          <a:bodyPr/>
          <a:lstStyle/>
          <a:p>
            <a:r>
              <a:rPr lang="en-US" dirty="0">
                <a:solidFill>
                  <a:schemeClr val="tx1"/>
                </a:solidFill>
              </a:rPr>
              <a:t>Hardware development tools</a:t>
            </a:r>
          </a:p>
          <a:p>
            <a:pPr lvl="1"/>
            <a:r>
              <a:rPr lang="en-US" dirty="0"/>
              <a:t>IP Integrator</a:t>
            </a:r>
          </a:p>
          <a:p>
            <a:pPr lvl="1"/>
            <a:r>
              <a:rPr lang="en-US" dirty="0"/>
              <a:t>IP Packager </a:t>
            </a:r>
          </a:p>
          <a:p>
            <a:pPr lvl="1"/>
            <a:r>
              <a:rPr lang="en-US" dirty="0"/>
              <a:t>Hardware netlist generation </a:t>
            </a:r>
          </a:p>
          <a:p>
            <a:pPr lvl="1"/>
            <a:r>
              <a:rPr lang="en-US" dirty="0"/>
              <a:t>Simulation model generation</a:t>
            </a:r>
          </a:p>
          <a:p>
            <a:pPr lvl="1"/>
            <a:r>
              <a:rPr lang="en-US" dirty="0"/>
              <a:t>Hardware debugging using </a:t>
            </a:r>
            <a:r>
              <a:rPr lang="en-US" dirty="0" err="1"/>
              <a:t>Vivado</a:t>
            </a:r>
            <a:r>
              <a:rPr lang="en-US" dirty="0"/>
              <a:t> analyzer cores </a:t>
            </a:r>
          </a:p>
          <a:p>
            <a:endParaRPr lang="en-US" dirty="0">
              <a:solidFill>
                <a:schemeClr val="tx1"/>
              </a:solidFill>
            </a:endParaRPr>
          </a:p>
        </p:txBody>
      </p:sp>
      <p:sp>
        <p:nvSpPr>
          <p:cNvPr id="5" name="Slide Number Placeholder 4"/>
          <p:cNvSpPr>
            <a:spLocks noGrp="1"/>
          </p:cNvSpPr>
          <p:nvPr>
            <p:ph type="sldNum" sz="quarter" idx="10"/>
          </p:nvPr>
        </p:nvSpPr>
        <p:spPr>
          <a:xfrm>
            <a:off x="579120" y="6325606"/>
            <a:ext cx="3779519" cy="365125"/>
          </a:xfrm>
        </p:spPr>
        <p:txBody>
          <a:bodyPr/>
          <a:lstStyle/>
          <a:p>
            <a:pPr>
              <a:defRPr/>
            </a:pPr>
            <a:r>
              <a:rPr lang="en-US" dirty="0"/>
              <a:t>Creating Processor System 24- </a:t>
            </a:r>
            <a:fld id="{99D29FBF-A473-46DA-BC14-675AC1C8F9A5}" type="slidenum">
              <a:rPr lang="en-US" smtClean="0"/>
              <a:pPr>
                <a:defRPr/>
              </a:pPr>
              <a:t>8</a:t>
            </a:fld>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Embedded System Tools: Software</a:t>
            </a:r>
            <a:endParaRPr lang="en-US" dirty="0"/>
          </a:p>
        </p:txBody>
      </p:sp>
      <p:sp>
        <p:nvSpPr>
          <p:cNvPr id="2" name="Content Placeholder 1"/>
          <p:cNvSpPr>
            <a:spLocks noGrp="1"/>
          </p:cNvSpPr>
          <p:nvPr>
            <p:ph idx="1"/>
          </p:nvPr>
        </p:nvSpPr>
        <p:spPr/>
        <p:txBody>
          <a:bodyPr/>
          <a:lstStyle/>
          <a:p>
            <a:r>
              <a:rPr lang="en-US" b="0" dirty="0" err="1"/>
              <a:t>Vitis</a:t>
            </a:r>
            <a:r>
              <a:rPr lang="en-US" b="0" dirty="0"/>
              <a:t> Unified Software Platform</a:t>
            </a:r>
          </a:p>
          <a:p>
            <a:pPr lvl="1"/>
            <a:r>
              <a:rPr lang="en-US" dirty="0"/>
              <a:t>Board support package creation </a:t>
            </a:r>
          </a:p>
          <a:p>
            <a:pPr lvl="1"/>
            <a:r>
              <a:rPr lang="en-US" dirty="0"/>
              <a:t>GNU software development tools</a:t>
            </a:r>
          </a:p>
          <a:p>
            <a:pPr lvl="1"/>
            <a:r>
              <a:rPr lang="en-US" dirty="0"/>
              <a:t>C/C++ compiler for the MicroBlaze and ARM Cortex-A9 processors (gcc)</a:t>
            </a:r>
          </a:p>
          <a:p>
            <a:pPr lvl="1"/>
            <a:r>
              <a:rPr lang="en-US" dirty="0"/>
              <a:t>Debugger for the MicroBlaze and ARM Cortex-A9 processors (system debugger)</a:t>
            </a:r>
          </a:p>
          <a:p>
            <a:pPr lvl="1"/>
            <a:r>
              <a:rPr lang="en-IE" dirty="0"/>
              <a:t>TCF framework – multicore debug</a:t>
            </a:r>
            <a:endParaRPr lang="en-US" dirty="0"/>
          </a:p>
          <a:p>
            <a:pPr lvl="1"/>
            <a:r>
              <a:rPr lang="en-US" dirty="0"/>
              <a:t>Feature</a:t>
            </a:r>
          </a:p>
          <a:p>
            <a:pPr lvl="2"/>
            <a:r>
              <a:rPr lang="en-US" b="0" dirty="0"/>
              <a:t>Importing target platform definition created using </a:t>
            </a:r>
            <a:r>
              <a:rPr lang="en-US" b="0" dirty="0" err="1"/>
              <a:t>Vivado</a:t>
            </a:r>
            <a:r>
              <a:rPr lang="en-US" b="0" dirty="0"/>
              <a:t>® Design Suite</a:t>
            </a:r>
          </a:p>
          <a:p>
            <a:pPr lvl="2"/>
            <a:r>
              <a:rPr lang="en-US" b="0" dirty="0"/>
              <a:t>Application development for single, multi-processor and heterogenous processor systems</a:t>
            </a:r>
          </a:p>
          <a:p>
            <a:pPr lvl="2"/>
            <a:r>
              <a:rPr lang="en-US" b="0" dirty="0"/>
              <a:t>Ability to create and configure board support packages (BSPs) for third-party OS</a:t>
            </a:r>
          </a:p>
          <a:p>
            <a:pPr lvl="2"/>
            <a:r>
              <a:rPr lang="en-US" b="0" dirty="0"/>
              <a:t>Board bring-up and Firmware development</a:t>
            </a:r>
          </a:p>
          <a:p>
            <a:pPr lvl="2"/>
            <a:r>
              <a:rPr lang="en-US" b="0" dirty="0"/>
              <a:t>System-level performance analysis and benchmarking</a:t>
            </a:r>
          </a:p>
          <a:p>
            <a:pPr lvl="2"/>
            <a:r>
              <a:rPr lang="en-US" b="0" dirty="0"/>
              <a:t>Real-time debug and trace of heterogeneous embedded systems</a:t>
            </a:r>
          </a:p>
          <a:p>
            <a:pPr lvl="3"/>
            <a:endParaRPr lang="en-US" dirty="0"/>
          </a:p>
          <a:p>
            <a:pPr lvl="1"/>
            <a:endParaRPr lang="en-US" dirty="0"/>
          </a:p>
        </p:txBody>
      </p:sp>
      <p:sp>
        <p:nvSpPr>
          <p:cNvPr id="5" name="Slide Number Placeholder 4"/>
          <p:cNvSpPr>
            <a:spLocks noGrp="1"/>
          </p:cNvSpPr>
          <p:nvPr>
            <p:ph type="sldNum" sz="quarter" idx="10"/>
          </p:nvPr>
        </p:nvSpPr>
        <p:spPr>
          <a:xfrm>
            <a:off x="579120" y="6325606"/>
            <a:ext cx="3848099" cy="365125"/>
          </a:xfrm>
        </p:spPr>
        <p:txBody>
          <a:bodyPr/>
          <a:lstStyle/>
          <a:p>
            <a:pPr>
              <a:defRPr/>
            </a:pPr>
            <a:r>
              <a:rPr lang="en-US" dirty="0"/>
              <a:t>Creating Processor System 24- </a:t>
            </a:r>
            <a:fld id="{99D29FBF-A473-46DA-BC14-675AC1C8F9A5}" type="slidenum">
              <a:rPr lang="en-US" smtClean="0"/>
              <a:pPr>
                <a:defRPr/>
              </a:pPr>
              <a:t>9</a:t>
            </a:fld>
            <a:endParaRPr lang="en-US" dirty="0"/>
          </a:p>
        </p:txBody>
      </p:sp>
    </p:spTree>
  </p:cSld>
  <p:clrMapOvr>
    <a:masterClrMapping/>
  </p:clrMapOvr>
</p:sld>
</file>

<file path=ppt/theme/theme1.xml><?xml version="1.0" encoding="utf-8"?>
<a:theme xmlns:a="http://schemas.openxmlformats.org/drawingml/2006/main" name="Xilinx-5">
  <a:themeElements>
    <a:clrScheme name="Custom 1">
      <a:dk1>
        <a:srgbClr val="0C0C0C"/>
      </a:dk1>
      <a:lt1>
        <a:srgbClr val="FFFFFF"/>
      </a:lt1>
      <a:dk2>
        <a:srgbClr val="161C2E"/>
      </a:dk2>
      <a:lt2>
        <a:srgbClr val="5F5F5F"/>
      </a:lt2>
      <a:accent1>
        <a:srgbClr val="E20000"/>
      </a:accent1>
      <a:accent2>
        <a:srgbClr val="282D3F"/>
      </a:accent2>
      <a:accent3>
        <a:srgbClr val="8D919A"/>
      </a:accent3>
      <a:accent4>
        <a:srgbClr val="055C99"/>
      </a:accent4>
      <a:accent5>
        <a:srgbClr val="0D9079"/>
      </a:accent5>
      <a:accent6>
        <a:srgbClr val="00B2BA"/>
      </a:accent6>
      <a:hlink>
        <a:srgbClr val="055C99"/>
      </a:hlink>
      <a:folHlink>
        <a:srgbClr val="5F5F5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xilinx-amd-corporate-ppt-template-2021" id="{7CC915E4-ED56-F440-A372-8A06D175C5EE}" vid="{9CD3E2E4-A2A3-2840-AEBD-8A66C2529386}"/>
    </a:ext>
  </a:extLst>
</a:theme>
</file>

<file path=ppt/theme/theme2.xml><?xml version="1.0" encoding="utf-8"?>
<a:theme xmlns:a="http://schemas.openxmlformats.org/drawingml/2006/main" name="1_Xilinx-5">
  <a:themeElements>
    <a:clrScheme name="Custom 1">
      <a:dk1>
        <a:srgbClr val="0C0C0C"/>
      </a:dk1>
      <a:lt1>
        <a:srgbClr val="FFFFFF"/>
      </a:lt1>
      <a:dk2>
        <a:srgbClr val="161C2E"/>
      </a:dk2>
      <a:lt2>
        <a:srgbClr val="7F7F7F"/>
      </a:lt2>
      <a:accent1>
        <a:srgbClr val="EB1C23"/>
      </a:accent1>
      <a:accent2>
        <a:srgbClr val="30364B"/>
      </a:accent2>
      <a:accent3>
        <a:srgbClr val="5F5F5F"/>
      </a:accent3>
      <a:accent4>
        <a:srgbClr val="1B3866"/>
      </a:accent4>
      <a:accent5>
        <a:srgbClr val="AC171F"/>
      </a:accent5>
      <a:accent6>
        <a:srgbClr val="1E640E"/>
      </a:accent6>
      <a:hlink>
        <a:srgbClr val="055C99"/>
      </a:hlink>
      <a:folHlink>
        <a:srgbClr val="5F5F5F"/>
      </a:folHlink>
    </a:clrScheme>
    <a:fontScheme name="Xilinx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Xilinx Template-2018_Final" id="{59614F72-ED6C-4F13-AF1A-893C27C977D5}" vid="{23EBD899-BF60-4C88-B6F9-094F3CC04C9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13AA4F4-3B34-2743-ACD6-F6D573A82AF7}">
  <we:reference id="f9ac8e4d-ed29-46df-aca6-61a4f7a9a1d6" version="1.0.0.1" store="developer" storeType="Registry"/>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8A00A9B6178BD498632E37D0AD5CC8E" ma:contentTypeVersion="3" ma:contentTypeDescription="Create a new document." ma:contentTypeScope="" ma:versionID="fbaca91dc24b034817257c3a25d93af0">
  <xsd:schema xmlns:xsd="http://www.w3.org/2001/XMLSchema" xmlns:xs="http://www.w3.org/2001/XMLSchema" xmlns:p="http://schemas.microsoft.com/office/2006/metadata/properties" xmlns:ns2="ee71d666-e06f-4bed-b53d-75a975332d6d" targetNamespace="http://schemas.microsoft.com/office/2006/metadata/properties" ma:root="true" ma:fieldsID="14a92504b4f4f9b68fc7bcdaff1e0a50" ns2:_="">
    <xsd:import namespace="ee71d666-e06f-4bed-b53d-75a975332d6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71d666-e06f-4bed-b53d-75a975332d6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4DF82DF-52AA-4D1D-AC7B-8F45A830CA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e71d666-e06f-4bed-b53d-75a975332d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60316F9-D49B-43D3-B1A5-38BBC2E7659C}">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ee71d666-e06f-4bed-b53d-75a975332d6d"/>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ABE94A12-9E97-40EB-A974-3BC9F5C1810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5862</Words>
  <Application>Microsoft Office PowerPoint</Application>
  <PresentationFormat>宽屏</PresentationFormat>
  <Paragraphs>890</Paragraphs>
  <Slides>62</Slides>
  <Notes>17</Notes>
  <HiddenSlides>27</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62</vt:i4>
      </vt:variant>
    </vt:vector>
  </HeadingPairs>
  <TitlesOfParts>
    <vt:vector size="73" baseType="lpstr">
      <vt:lpstr>Arial</vt:lpstr>
      <vt:lpstr>Calibri</vt:lpstr>
      <vt:lpstr>Consolas</vt:lpstr>
      <vt:lpstr>Courier New</vt:lpstr>
      <vt:lpstr>Microsoft Sans Serif</vt:lpstr>
      <vt:lpstr>Times New Roman</vt:lpstr>
      <vt:lpstr>Webdings</vt:lpstr>
      <vt:lpstr>Wingdings</vt:lpstr>
      <vt:lpstr>Wingdings 3</vt:lpstr>
      <vt:lpstr>Xilinx-5</vt:lpstr>
      <vt:lpstr>1_Xilinx-5</vt:lpstr>
      <vt:lpstr>Creating Processor System</vt:lpstr>
      <vt:lpstr>Objectives</vt:lpstr>
      <vt:lpstr>Outline</vt:lpstr>
      <vt:lpstr>Embedded Design Architecture in Zynq</vt:lpstr>
      <vt:lpstr>The PS and the PL</vt:lpstr>
      <vt:lpstr>Vivado</vt:lpstr>
      <vt:lpstr>Vivado</vt:lpstr>
      <vt:lpstr>Embedded System Tools: Hardware</vt:lpstr>
      <vt:lpstr>Embedded System Tools: Software</vt:lpstr>
      <vt:lpstr>Embedded System Tools: Software</vt:lpstr>
      <vt:lpstr>Vivado View</vt:lpstr>
      <vt:lpstr>Vivado View</vt:lpstr>
      <vt:lpstr>Embedded System Design using Vivado</vt:lpstr>
      <vt:lpstr>Embedded System Design using Vivado</vt:lpstr>
      <vt:lpstr>Add IP Integrator Block Diagram</vt:lpstr>
      <vt:lpstr>Add IP Integrator Block Diagram</vt:lpstr>
      <vt:lpstr>Configuring and Connecting Hardware in IP Integrator </vt:lpstr>
      <vt:lpstr>Add IP Integrator Block Diagram</vt:lpstr>
      <vt:lpstr>Exporting to VITIS</vt:lpstr>
      <vt:lpstr>Exporting to VITIS</vt:lpstr>
      <vt:lpstr>Software Development Flow</vt:lpstr>
      <vt:lpstr>Software Development Flow</vt:lpstr>
      <vt:lpstr>Creating IP-XACT Hardware Accelerator</vt:lpstr>
      <vt:lpstr>Port-Level Interfaces</vt:lpstr>
      <vt:lpstr>Port-Level Interfaces</vt:lpstr>
      <vt:lpstr>Interface Modes</vt:lpstr>
      <vt:lpstr>Interface Modes</vt:lpstr>
      <vt:lpstr>Native AXI Slave Lite Interface</vt:lpstr>
      <vt:lpstr>Native AXI Slave Lite Interface</vt:lpstr>
      <vt:lpstr>Controllable Register Maps in AXI4 Lite</vt:lpstr>
      <vt:lpstr>Controllable Register Maps in AXI4 Lite</vt:lpstr>
      <vt:lpstr>Native AXI4 Master</vt:lpstr>
      <vt:lpstr>Native AXI4 Master</vt:lpstr>
      <vt:lpstr>Native AXI4 Master : Offset Support</vt:lpstr>
      <vt:lpstr>Native AXI4 Master : Offset Support</vt:lpstr>
      <vt:lpstr>Native AXI4 Master: Offset=off</vt:lpstr>
      <vt:lpstr>Native AXI4 Master: Offset=off (default)</vt:lpstr>
      <vt:lpstr>Native AXI4 Master: Offset=direct</vt:lpstr>
      <vt:lpstr>Native AXI4 Master: Offset=direct</vt:lpstr>
      <vt:lpstr>Native AXI4 Master: Offset=slave(Default)</vt:lpstr>
      <vt:lpstr>Native AXI4 Master: Offset=slave(Default)</vt:lpstr>
      <vt:lpstr>Burst Accesses Inferred for AXI4 Master</vt:lpstr>
      <vt:lpstr>AXI4-Master : Burst Access with a Single Port</vt:lpstr>
      <vt:lpstr>AXI4-Master : Burst Access with Multiple Ports</vt:lpstr>
      <vt:lpstr>Burst Accesses Inferred for AXI4 Master</vt:lpstr>
      <vt:lpstr>Byte-Enable Accesses on AXI4 Master</vt:lpstr>
      <vt:lpstr>AXI4 Port Bundling</vt:lpstr>
      <vt:lpstr>AXI4 Port Bundling</vt:lpstr>
      <vt:lpstr>AXI4 Stream Interface: Ease of Use</vt:lpstr>
      <vt:lpstr>AXI4 Stream Interface: Ease of Use</vt:lpstr>
      <vt:lpstr>Generate the hardware accelerator</vt:lpstr>
      <vt:lpstr>Generate the hardware accelerator</vt:lpstr>
      <vt:lpstr>Generated impl Directory</vt:lpstr>
      <vt:lpstr>Generated impl Directory</vt:lpstr>
      <vt:lpstr>C Driver API for AXI4-Lite Interface</vt:lpstr>
      <vt:lpstr>Integrating the IP-XACT Hardware Accelerator in AXI System</vt:lpstr>
      <vt:lpstr>Embedded System Design using Vivado</vt:lpstr>
      <vt:lpstr>Embedded System Design using Vivado</vt:lpstr>
      <vt:lpstr>Summary</vt:lpstr>
      <vt:lpstr>Summary</vt:lpstr>
      <vt:lpstr>Summary</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STOP (Read Instructions Below)</dc:title>
  <dc:subject/>
  <dc:creator/>
  <cp:keywords>Public</cp:keywords>
  <dc:description/>
  <cp:revision>2</cp:revision>
  <dcterms:created xsi:type="dcterms:W3CDTF">2019-10-16T21:50:31Z</dcterms:created>
  <dcterms:modified xsi:type="dcterms:W3CDTF">2022-03-28T08:17:06Z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XilinxClassification">
    <vt:lpwstr>Public</vt:lpwstr>
  </property>
  <property fmtid="{D5CDD505-2E9C-101B-9397-08002B2CF9AE}" pid="3" name="IDENTIFIER">
    <vt:lpwstr>12B622CE-7949-4BC8-8A85-7A5041597B9E</vt:lpwstr>
  </property>
  <property fmtid="{D5CDD505-2E9C-101B-9397-08002B2CF9AE}" pid="4" name="TitusGUID">
    <vt:lpwstr>3ccd02ed-9359-48e8-b527-ff05ab9cddfa</vt:lpwstr>
  </property>
  <property fmtid="{D5CDD505-2E9C-101B-9397-08002B2CF9AE}" pid="5" name="ContentTypeId">
    <vt:lpwstr>0x01010058A00A9B6178BD498632E37D0AD5CC8E</vt:lpwstr>
  </property>
  <property fmtid="{D5CDD505-2E9C-101B-9397-08002B2CF9AE}" pid="6" name="VisualMarkings">
    <vt:lpwstr>Yes</vt:lpwstr>
  </property>
  <property fmtid="{D5CDD505-2E9C-101B-9397-08002B2CF9AE}" pid="7" name="PublicationYear">
    <vt:lpwstr>2022</vt:lpwstr>
  </property>
</Properties>
</file>

<file path=docProps/thumbnail.jpeg>
</file>